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4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5.xml" ContentType="application/vnd.openxmlformats-officedocument.presentationml.notesSlide+xml"/>
  <Override PartName="/ppt/charts/chart9.xml" ContentType="application/vnd.openxmlformats-officedocument.drawingml.chart+xml"/>
  <Override PartName="/ppt/notesSlides/notesSlide6.xml" ContentType="application/vnd.openxmlformats-officedocument.presentationml.notesSl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notesSlides/notesSlide7.xml" ContentType="application/vnd.openxmlformats-officedocument.presentationml.notesSlide+xml"/>
  <Override PartName="/ppt/charts/chart12.xml" ContentType="application/vnd.openxmlformats-officedocument.drawingml.chart+xml"/>
  <Override PartName="/ppt/notesSlides/notesSlide8.xml" ContentType="application/vnd.openxmlformats-officedocument.presentationml.notesSlid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notesSlides/notesSlide9.xml" ContentType="application/vnd.openxmlformats-officedocument.presentationml.notesSlide+xml"/>
  <Override PartName="/ppt/charts/chart15.xml" ContentType="application/vnd.openxmlformats-officedocument.drawingml.chart+xml"/>
  <Override PartName="/ppt/notesSlides/notesSlide10.xml" ContentType="application/vnd.openxmlformats-officedocument.presentationml.notesSlide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notesSlides/notesSlide11.xml" ContentType="application/vnd.openxmlformats-officedocument.presentationml.notesSlide+xml"/>
  <Override PartName="/ppt/charts/chart18.xml" ContentType="application/vnd.openxmlformats-officedocument.drawingml.chart+xml"/>
  <Override PartName="/ppt/notesSlides/notesSlide12.xml" ContentType="application/vnd.openxmlformats-officedocument.presentationml.notesSlide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notesSlides/notesSlide13.xml" ContentType="application/vnd.openxmlformats-officedocument.presentationml.notesSlide+xml"/>
  <Override PartName="/ppt/charts/chart21.xml" ContentType="application/vnd.openxmlformats-officedocument.drawingml.chart+xml"/>
  <Override PartName="/ppt/notesSlides/notesSlide14.xml" ContentType="application/vnd.openxmlformats-officedocument.presentationml.notesSlide+xml"/>
  <Override PartName="/ppt/charts/chart22.xml" ContentType="application/vnd.openxmlformats-officedocument.drawingml.chart+xml"/>
  <Override PartName="/ppt/notesSlides/notesSlide15.xml" ContentType="application/vnd.openxmlformats-officedocument.presentationml.notesSlide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notesSlides/notesSlide16.xml" ContentType="application/vnd.openxmlformats-officedocument.presentationml.notesSlide+xml"/>
  <Override PartName="/ppt/charts/chart25.xml" ContentType="application/vnd.openxmlformats-officedocument.drawingml.chart+xml"/>
  <Override PartName="/ppt/notesSlides/notesSlide17.xml" ContentType="application/vnd.openxmlformats-officedocument.presentationml.notesSlide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notesSlides/notesSlide18.xml" ContentType="application/vnd.openxmlformats-officedocument.presentationml.notesSlide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notesSlides/notesSlide19.xml" ContentType="application/vnd.openxmlformats-officedocument.presentationml.notesSlide+xml"/>
  <Override PartName="/ppt/charts/chart30.xml" ContentType="application/vnd.openxmlformats-officedocument.drawingml.chart+xml"/>
  <Override PartName="/ppt/notesSlides/notesSlide20.xml" ContentType="application/vnd.openxmlformats-officedocument.presentationml.notesSlide+xml"/>
  <Override PartName="/ppt/charts/chart31.xml" ContentType="application/vnd.openxmlformats-officedocument.drawingml.chart+xml"/>
  <Override PartName="/ppt/notesSlides/notesSlide21.xml" ContentType="application/vnd.openxmlformats-officedocument.presentationml.notesSlide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notesSlides/notesSlide22.xml" ContentType="application/vnd.openxmlformats-officedocument.presentationml.notesSlide+xml"/>
  <Override PartName="/ppt/charts/chart34.xml" ContentType="application/vnd.openxmlformats-officedocument.drawingml.chart+xml"/>
  <Override PartName="/ppt/notesSlides/notesSlide23.xml" ContentType="application/vnd.openxmlformats-officedocument.presentationml.notesSlide+xml"/>
  <Override PartName="/ppt/charts/chart35.xml" ContentType="application/vnd.openxmlformats-officedocument.drawingml.chart+xml"/>
  <Override PartName="/ppt/charts/chart36.xml" ContentType="application/vnd.openxmlformats-officedocument.drawingml.chart+xml"/>
  <Override PartName="/ppt/notesSlides/notesSlide24.xml" ContentType="application/vnd.openxmlformats-officedocument.presentationml.notesSlide+xml"/>
  <Override PartName="/ppt/charts/chart37.xml" ContentType="application/vnd.openxmlformats-officedocument.drawingml.chart+xml"/>
  <Override PartName="/ppt/charts/chart38.xml" ContentType="application/vnd.openxmlformats-officedocument.drawingml.chart+xml"/>
  <Override PartName="/ppt/notesSlides/notesSlide25.xml" ContentType="application/vnd.openxmlformats-officedocument.presentationml.notesSlide+xml"/>
  <Override PartName="/ppt/charts/chart39.xml" ContentType="application/vnd.openxmlformats-officedocument.drawingml.chart+xml"/>
  <Override PartName="/ppt/charts/chart40.xml" ContentType="application/vnd.openxmlformats-officedocument.drawingml.chart+xml"/>
  <Override PartName="/ppt/notesSlides/notesSlide26.xml" ContentType="application/vnd.openxmlformats-officedocument.presentationml.notesSlide+xml"/>
  <Override PartName="/ppt/charts/chart41.xml" ContentType="application/vnd.openxmlformats-officedocument.drawingml.chart+xml"/>
  <Override PartName="/ppt/charts/chart42.xml" ContentType="application/vnd.openxmlformats-officedocument.drawingml.chart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43.xml" ContentType="application/vnd.openxmlformats-officedocument.drawingml.chart+xml"/>
  <Override PartName="/ppt/notesSlides/notesSlide29.xml" ContentType="application/vnd.openxmlformats-officedocument.presentationml.notesSlide+xml"/>
  <Override PartName="/ppt/charts/chart44.xml" ContentType="application/vnd.openxmlformats-officedocument.drawingml.chart+xml"/>
  <Override PartName="/ppt/notesSlides/notesSlide30.xml" ContentType="application/vnd.openxmlformats-officedocument.presentationml.notesSlide+xml"/>
  <Override PartName="/ppt/charts/chart45.xml" ContentType="application/vnd.openxmlformats-officedocument.drawingml.chart+xml"/>
  <Override PartName="/ppt/notesSlides/notesSlide31.xml" ContentType="application/vnd.openxmlformats-officedocument.presentationml.notesSlide+xml"/>
  <Override PartName="/ppt/charts/chart46.xml" ContentType="application/vnd.openxmlformats-officedocument.drawingml.chart+xml"/>
  <Override PartName="/ppt/charts/chart47.xml" ContentType="application/vnd.openxmlformats-officedocument.drawingml.chart+xml"/>
  <Override PartName="/ppt/notesSlides/notesSlide32.xml" ContentType="application/vnd.openxmlformats-officedocument.presentationml.notesSlide+xml"/>
  <Override PartName="/ppt/charts/chart48.xml" ContentType="application/vnd.openxmlformats-officedocument.drawingml.chart+xml"/>
  <Override PartName="/ppt/notesSlides/notesSlide33.xml" ContentType="application/vnd.openxmlformats-officedocument.presentationml.notesSlide+xml"/>
  <Override PartName="/ppt/charts/chart4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6"/>
  </p:notesMasterIdLst>
  <p:handoutMasterIdLst>
    <p:handoutMasterId r:id="rId37"/>
  </p:handoutMasterIdLst>
  <p:sldIdLst>
    <p:sldId id="271" r:id="rId2"/>
    <p:sldId id="423" r:id="rId3"/>
    <p:sldId id="450" r:id="rId4"/>
    <p:sldId id="424" r:id="rId5"/>
    <p:sldId id="426" r:id="rId6"/>
    <p:sldId id="428" r:id="rId7"/>
    <p:sldId id="425" r:id="rId8"/>
    <p:sldId id="430" r:id="rId9"/>
    <p:sldId id="429" r:id="rId10"/>
    <p:sldId id="451" r:id="rId11"/>
    <p:sldId id="431" r:id="rId12"/>
    <p:sldId id="452" r:id="rId13"/>
    <p:sldId id="453" r:id="rId14"/>
    <p:sldId id="435" r:id="rId15"/>
    <p:sldId id="454" r:id="rId16"/>
    <p:sldId id="434" r:id="rId17"/>
    <p:sldId id="377" r:id="rId18"/>
    <p:sldId id="433" r:id="rId19"/>
    <p:sldId id="436" r:id="rId20"/>
    <p:sldId id="455" r:id="rId21"/>
    <p:sldId id="456" r:id="rId22"/>
    <p:sldId id="457" r:id="rId23"/>
    <p:sldId id="437" r:id="rId24"/>
    <p:sldId id="432" r:id="rId25"/>
    <p:sldId id="458" r:id="rId26"/>
    <p:sldId id="459" r:id="rId27"/>
    <p:sldId id="438" r:id="rId28"/>
    <p:sldId id="447" r:id="rId29"/>
    <p:sldId id="461" r:id="rId30"/>
    <p:sldId id="449" r:id="rId31"/>
    <p:sldId id="460" r:id="rId32"/>
    <p:sldId id="444" r:id="rId33"/>
    <p:sldId id="445" r:id="rId34"/>
    <p:sldId id="446" r:id="rId35"/>
  </p:sldIdLst>
  <p:sldSz cx="9144000" cy="6858000" type="screen4x3"/>
  <p:notesSz cx="6797675" cy="987266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FF5A33"/>
    <a:srgbClr val="99FFCC"/>
    <a:srgbClr val="006699"/>
    <a:srgbClr val="66CCFF"/>
    <a:srgbClr val="FF9966"/>
    <a:srgbClr val="006600"/>
    <a:srgbClr val="336600"/>
    <a:srgbClr val="CC66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6" autoAdjust="0"/>
    <p:restoredTop sz="95577" autoAdjust="0"/>
  </p:normalViewPr>
  <p:slideViewPr>
    <p:cSldViewPr>
      <p:cViewPr varScale="1">
        <p:scale>
          <a:sx n="114" d="100"/>
          <a:sy n="114" d="100"/>
        </p:scale>
        <p:origin x="84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2964" y="-126"/>
      </p:cViewPr>
      <p:guideLst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PP\2017_Relat&#243;rio%20de%20Indicadores%20da%20PROPP%20-%20UFGD_v.2.0_final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AP\COPLAN\3_DADOS%20TABULADOS%20MOODLE\PROPP\2017\2017_Relat&#243;rio%20de%20Indicadores%20PROPP_v.2.0_final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AP\COPLAN\3_DADOS%20TABULADOS%20MOODLE\PROPP\2017\2017_Relat&#243;rio%20de%20Indicadores%20PROPP_v.2.0_final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AP\COPLAN\3_DADOS%20TABULADOS%20MOODLE\PROPP\2017\2017_Relat&#243;rio%20de%20Indicadores%20PROPP_v.2.0_final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AP\COPLAN\3_DADOS%20TABULADOS%20MOODLE\PROPP\2017\2017_Relat&#243;rio%20de%20Indicadores%20PROPP_v.2.0_final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PP\2017_Relat&#243;rio%20de%20Indicadores%20da%20PROPP%20-%20UFGD_v.2.0_final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AP\COPLAN\3_DADOS%20TABULADOS%20MOODLE\PROPP\2017\2017_Relat&#243;rio%20de%20Indicadores%20PROPP_v.2.0_final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AP\COPLAN\3_DADOS%20TABULADOS%20MOODLE\PROPP\2017\2017_Relat&#243;rio%20de%20Indicadores%20PROPP_v.2.0_final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AP\COPLAN\3_DADOS%20TABULADOS%20MOODLE\PROPP\2017\2017_Relat&#243;rio%20de%20Indicadores%20PROPP_v.2.0_final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PP\2017_Relat&#243;rio%20de%20Indicadores%20da%20PROPP%20-%20UFGD_v.2.0_final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PP\2017_Relat&#243;rio%20de%20Indicadores%20da%20PROPP%20-%20UFGD_v.2.0_fina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PP\2017_Relat&#243;rio%20de%20Indicadores%20da%20PROPP%20-%20UFGD_v.2.0_final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PP\2017_Relat&#243;rio%20de%20Indicadores%20da%20PROPP%20-%20UFGD_v.2.0_final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AP\COPLAN\3_DADOS%20TABULADOS%20MOODLE\PROPP\2017\2017_Relat&#243;rio%20de%20Indicadores%20PROPP_v.2.0_final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PP\2017_Relat&#243;rio%20de%20Indicadores%20da%20PROPP%20-%20UFGD_v.2.0_final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AP\COPLAN\3_DADOS%20TABULADOS%20MOODLE\PROPP\2017\2017_Relat&#243;rio%20de%20Indicadores%20PROPP_v.2.0_final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AP\COPLAN\3_DADOS%20TABULADOS%20MOODLE\PROPP\2017\2017_Relat&#243;rio%20de%20Indicadores%20PROPP_v.2.0_final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AP\COPLAN\3_DADOS%20TABULADOS%20MOODLE\PROPP\2017\2017_Relat&#243;rio%20de%20Indicadores%20PROPP_v.2.0_final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AP\COPLAN\3_DADOS%20TABULADOS%20MOODLE\PROPP\2017\2017_Relat&#243;rio%20de%20Indicadores%20PROPP_v.2.0_final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PP\2017_Relat&#243;rio%20de%20Indicadores%20da%20PROPP%20-%20UFGD_v.2.0_final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AP\COPLAN\3_DADOS%20TABULADOS%20MOODLE\PROPP\2017\2017_Relat&#243;rio%20de%20Indicadores%20PROPP_v.2.0_final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AP\COPLAN\3_DADOS%20TABULADOS%20MOODLE\PROPP\2017\2017_Relat&#243;rio%20de%20Indicadores%20PROPP_v.2.0_fina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AP\COPLAN\3_DADOS%20TABULADOS%20MOODLE\PROPP\2017\2017_Relat&#243;rio%20de%20Indicadores%20PROPP_v.2.0_final.xlsx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PP\2017_Relat&#243;rio%20de%20Indicadores%20da%20PROPP%20-%20UFGD_v.2.0_final.xlsx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PP\2017_Relat&#243;rio%20de%20Indicadores%20da%20PROPP%20-%20UFGD_v.2.0_final.xlsx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PP\2017_Relat&#243;rio%20de%20Indicadores%20da%20PROPP%20-%20UFGD_v.2.0_final.xlsx" TargetMode="External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PP\2017_Relat&#243;rio%20de%20Indicadores%20da%20PROPP%20-%20UFGD_v.2.0_final.xlsx" TargetMode="External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AP\COPLAN\3_DADOS%20TABULADOS%20MOODLE\PROPP\2017\2017_Relat&#243;rio%20de%20Indicadores%20PROPP_v.2.0_final.xlsx" TargetMode="External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AP\COPLAN\3_DADOS%20TABULADOS%20MOODLE\PROPP\2017\2017_Relat&#243;rio%20de%20Indicadores%20PROPP_v.2.0_final.xlsx" TargetMode="External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AP\COPLAN\3_DADOS%20TABULADOS%20MOODLE\PROPP\2017\2017_Relat&#243;rio%20de%20Indicadores%20PROPP_v.2.0_final.xlsx" TargetMode="External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PP\2017_Relat&#243;rio%20de%20Indicadores%20da%20PROPP%20-%20UFGD_v.2.0_final.xlsx" TargetMode="External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PP\2017_Relat&#243;rio%20de%20Indicadores%20da%20PROPP%20-%20UFGD_v.2.0_final.xlsx" TargetMode="External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PP\2017_Relat&#243;rio%20de%20Indicadores%20da%20PROPP%20-%20UFGD_v.2.0_final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AP\COPLAN\3_DADOS%20TABULADOS%20MOODLE\PROPP\2017\2017_Relat&#243;rio%20de%20Indicadores%20PROPP_v.2.0_final.xlsx" TargetMode="External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PP\2017_Relat&#243;rio%20de%20Indicadores%20da%20PROPP%20-%20UFGD_v.2.0_final.xlsx" TargetMode="External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AP\COPLAN\3_DADOS%20TABULADOS%20MOODLE\PROPP\2017\2017_Relat&#243;rio%20de%20Indicadores%20PROPP_v.2.0_final.xlsx" TargetMode="External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AP\COPLAN\3_DADOS%20TABULADOS%20MOODLE\PROPP\2017\2017_Relat&#243;rio%20de%20Indicadores%20PROPP_v.2.0_final.xlsx" TargetMode="External"/></Relationships>
</file>

<file path=ppt/charts/_rels/chart43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AP\COPLAN\3_DADOS%20TABULADOS%20MOODLE\PROPP\2017\2017_Relat&#243;rio%20de%20Indicadores%20PROPP_v.2.0_final.xlsx" TargetMode="External"/></Relationships>
</file>

<file path=ppt/charts/_rels/chart44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AP\COPLAN\3_DADOS%20TABULADOS%20MOODLE\PROPP\2017\2017_Relat&#243;rio%20de%20Indicadores%20PROPP_v.2.0_final.xlsx" TargetMode="External"/></Relationships>
</file>

<file path=ppt/charts/_rels/chart45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AP\COPLAN\3_DADOS%20TABULADOS%20MOODLE\PROPP\2017\2017_Relat&#243;rio%20de%20Indicadores%20PROPP_v.2.0_final.xlsx" TargetMode="External"/></Relationships>
</file>

<file path=ppt/charts/_rels/chart46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AP\COPLAN\3_DADOS%20TABULADOS%20MOODLE\PROPP\2017\2017_Relat&#243;rio%20de%20Indicadores%20PROPP_v.2.0_final.xlsx" TargetMode="External"/></Relationships>
</file>

<file path=ppt/charts/_rels/chart47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PP\2017_Relat&#243;rio%20de%20Indicadores%20da%20PROPP%20-%20UFGD_v.2.0_final.xlsx" TargetMode="External"/></Relationships>
</file>

<file path=ppt/charts/_rels/chart48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AP\COPLAN\3_DADOS%20TABULADOS%20MOODLE\PROPP\2017\2017_Relat&#243;rio%20de%20Indicadores%20PROPP_v.2.0_final.xlsx" TargetMode="External"/></Relationships>
</file>

<file path=ppt/charts/_rels/chart49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AP\COPLAN\3_DADOS%20TABULADOS%20MOODLE\PROPP\2017\2017_Relat&#243;rio%20de%20Indicadores%20PROPP_v.2.0_final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AP\COPLAN\3_DADOS%20TABULADOS%20MOODLE\PROPP\2017\2017_Relat&#243;rio%20de%20Indicadores%20PROPP_v.2.0_final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AP\COPLAN\3_DADOS%20TABULADOS%20MOODLE\PROPP\2017\2017_Relat&#243;rio%20de%20Indicadores%20PROPP_v.2.0_final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AP\COPLAN\3_DADOS%20TABULADOS%20MOODLE\PROPP\2017\2017_Relat&#243;rio%20de%20Indicadores%20PROPP_v.2.0_final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AP\COPLAN\3_DADOS%20TABULADOS%20MOODLE\PROPP\2017\2017_Relat&#243;rio%20de%20Indicadores%20PROPP_v.2.0_final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PROAP\COPLAN\3_DADOS%20TABULADOS%20MOODLE\PROPP\2017\2017_Relat&#243;rio%20de%20Indicadores%20PROPP_v.2.0_fina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6058394160583942E-2"/>
          <c:y val="2.4691358024691357E-2"/>
          <c:w val="0.96788321167883207"/>
          <c:h val="0.9037324778847089"/>
        </c:manualLayout>
      </c:layout>
      <c:bar3DChart>
        <c:barDir val="col"/>
        <c:grouping val="clustered"/>
        <c:varyColors val="0"/>
        <c:ser>
          <c:idx val="1"/>
          <c:order val="0"/>
          <c:tx>
            <c:strRef>
              <c:f>Quadro_resumo!$B$90</c:f>
              <c:strCache>
                <c:ptCount val="1"/>
                <c:pt idx="0">
                  <c:v>Pós - Gradução UFGD</c:v>
                </c:pt>
              </c:strCache>
            </c:strRef>
          </c:tx>
          <c:spPr>
            <a:solidFill>
              <a:srgbClr val="FFC000"/>
            </a:solidFill>
            <a:effectLst>
              <a:outerShdw blurRad="40000" dist="22860" dir="5400000" rotWithShape="0">
                <a:srgbClr val="000000">
                  <a:alpha val="35000"/>
                </a:srgbClr>
              </a:outerShdw>
            </a:effectLst>
          </c:spPr>
          <c:invertIfNegative val="0"/>
          <c:dPt>
            <c:idx val="2"/>
            <c:invertIfNegative val="0"/>
            <c:bubble3D val="0"/>
            <c:spPr>
              <a:solidFill>
                <a:srgbClr val="FFC000"/>
              </a:solidFill>
              <a:effectLst>
                <a:outerShdw blurRad="40000" dist="2286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EB8-45B1-A489-3AA35BBCEAD2}"/>
              </c:ext>
            </c:extLst>
          </c:dPt>
          <c:dLbls>
            <c:dLbl>
              <c:idx val="0"/>
              <c:layout>
                <c:manualLayout>
                  <c:x val="1.0244863768088551E-2"/>
                  <c:y val="-2.54652266314939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EB8-45B1-A489-3AA35BBCEAD2}"/>
                </c:ext>
              </c:extLst>
            </c:dLbl>
            <c:dLbl>
              <c:idx val="1"/>
              <c:layout>
                <c:manualLayout>
                  <c:x val="1.3171967701828137E-2"/>
                  <c:y val="-7.63956798944817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EB8-45B1-A489-3AA35BBCEAD2}"/>
                </c:ext>
              </c:extLst>
            </c:dLbl>
            <c:dLbl>
              <c:idx val="2"/>
              <c:layout>
                <c:manualLayout>
                  <c:x val="1.1708415734958344E-2"/>
                  <c:y val="-5.0930453262987814E-3"/>
                </c:manualLayout>
              </c:layout>
              <c:spPr>
                <a:solidFill>
                  <a:schemeClr val="bg1"/>
                </a:solidFill>
              </c:spPr>
              <c:txPr>
                <a:bodyPr/>
                <a:lstStyle/>
                <a:p>
                  <a:pPr>
                    <a:defRPr sz="800" b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Tahoma" panose="020B0604030504040204" pitchFamily="34" charset="0"/>
                      <a:cs typeface="Tahoma" panose="020B0604030504040204" pitchFamily="34" charset="0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EB8-45B1-A489-3AA35BBCEAD2}"/>
                </c:ext>
              </c:extLst>
            </c:dLbl>
            <c:dLbl>
              <c:idx val="3"/>
              <c:layout>
                <c:manualLayout>
                  <c:x val="1.463551966869793E-2"/>
                  <c:y val="-5.09304532629878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EB8-45B1-A489-3AA35BBCEAD2}"/>
                </c:ext>
              </c:extLst>
            </c:dLbl>
            <c:dLbl>
              <c:idx val="4"/>
              <c:layout>
                <c:manualLayout>
                  <c:x val="1.1708415734958344E-2"/>
                  <c:y val="-2.54652266314939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EB8-45B1-A489-3AA35BBCEAD2}"/>
                </c:ext>
              </c:extLst>
            </c:dLbl>
            <c:dLbl>
              <c:idx val="5"/>
              <c:layout>
                <c:manualLayout>
                  <c:x val="1.463551966869793E-2"/>
                  <c:y val="-5.09304532629878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EB8-45B1-A489-3AA35BBCEAD2}"/>
                </c:ext>
              </c:extLst>
            </c:dLbl>
            <c:dLbl>
              <c:idx val="6"/>
              <c:layout>
                <c:manualLayout>
                  <c:x val="8.781311801218758E-3"/>
                  <c:y val="-1.01860906525975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EB8-45B1-A489-3AA35BBCEAD2}"/>
                </c:ext>
              </c:extLst>
            </c:dLbl>
            <c:dLbl>
              <c:idx val="7"/>
              <c:layout>
                <c:manualLayout>
                  <c:x val="8.781311801218758E-3"/>
                  <c:y val="-7.63956798944817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EB8-45B1-A489-3AA35BBCEAD2}"/>
                </c:ext>
              </c:extLst>
            </c:dLbl>
            <c:dLbl>
              <c:idx val="8"/>
              <c:layout>
                <c:manualLayout>
                  <c:x val="1.3171967701828137E-2"/>
                  <c:y val="-2.54652266314939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EB8-45B1-A489-3AA35BBCEAD2}"/>
                </c:ext>
              </c:extLst>
            </c:dLbl>
            <c:dLbl>
              <c:idx val="9"/>
              <c:layout>
                <c:manualLayout>
                  <c:x val="1.3171967701828137E-2"/>
                  <c:y val="-2.5465226631493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EB8-45B1-A489-3AA35BBCEA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>
                    <a:solidFill>
                      <a:schemeClr val="tx1"/>
                    </a:solidFill>
                    <a:latin typeface="Century Gothic" panose="020B050202020202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Lit>
              <c:formatCode>General</c:formatCode>
              <c:ptCount val="12"/>
              <c:pt idx="0">
                <c:v>2006</c:v>
              </c:pt>
              <c:pt idx="1">
                <c:v>2007</c:v>
              </c:pt>
              <c:pt idx="2">
                <c:v>2008</c:v>
              </c:pt>
              <c:pt idx="3">
                <c:v>2009</c:v>
              </c:pt>
              <c:pt idx="4">
                <c:v>2010</c:v>
              </c:pt>
              <c:pt idx="5">
                <c:v>2011</c:v>
              </c:pt>
              <c:pt idx="6">
                <c:v>2012</c:v>
              </c:pt>
              <c:pt idx="7">
                <c:v>2013</c:v>
              </c:pt>
              <c:pt idx="8">
                <c:v>2014</c:v>
              </c:pt>
              <c:pt idx="9">
                <c:v>2015</c:v>
              </c:pt>
              <c:pt idx="10">
                <c:v>2016</c:v>
              </c:pt>
              <c:pt idx="11">
                <c:v>2017</c:v>
              </c:pt>
            </c:numLit>
          </c:cat>
          <c:val>
            <c:numRef>
              <c:f>Quadro_resumo!$C$93:$N$93</c:f>
              <c:numCache>
                <c:formatCode>#,##0</c:formatCode>
                <c:ptCount val="12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9</c:v>
                </c:pt>
                <c:pt idx="4">
                  <c:v>11</c:v>
                </c:pt>
                <c:pt idx="5">
                  <c:v>17</c:v>
                </c:pt>
                <c:pt idx="6">
                  <c:v>18</c:v>
                </c:pt>
                <c:pt idx="7">
                  <c:v>21</c:v>
                </c:pt>
                <c:pt idx="8">
                  <c:v>26</c:v>
                </c:pt>
                <c:pt idx="9">
                  <c:v>29</c:v>
                </c:pt>
                <c:pt idx="10">
                  <c:v>29</c:v>
                </c:pt>
                <c:pt idx="11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FEB8-45B1-A489-3AA35BBCEAD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30"/>
        <c:shape val="box"/>
        <c:axId val="16644736"/>
        <c:axId val="22552960"/>
        <c:axId val="0"/>
      </c:bar3DChart>
      <c:catAx>
        <c:axId val="16644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800" b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pt-BR"/>
          </a:p>
        </c:txPr>
        <c:crossAx val="22552960"/>
        <c:crosses val="autoZero"/>
        <c:auto val="1"/>
        <c:lblAlgn val="ctr"/>
        <c:lblOffset val="100"/>
        <c:noMultiLvlLbl val="0"/>
      </c:catAx>
      <c:valAx>
        <c:axId val="22552960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1664473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058342707161607E-2"/>
          <c:y val="2.9958868786695092E-3"/>
          <c:w val="0.96788321167883207"/>
          <c:h val="0.97191831937481732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'Pós-graduação_strictosensu_2017'!$B$13</c:f>
              <c:strCache>
                <c:ptCount val="1"/>
                <c:pt idx="0">
                  <c:v>Curso</c:v>
                </c:pt>
              </c:strCache>
            </c:strRef>
          </c:tx>
          <c:spPr>
            <a:solidFill>
              <a:srgbClr val="FFC000"/>
            </a:solidFill>
            <a:effectLst>
              <a:outerShdw blurRad="40000" dist="22860" dir="5400000" rotWithShape="0">
                <a:srgbClr val="000000">
                  <a:alpha val="35000"/>
                </a:srgbClr>
              </a:outerShdw>
            </a:effectLst>
          </c:spPr>
          <c:invertIfNegative val="0"/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0355-4F7A-B3E6-D95A46B7D32D}"/>
              </c:ext>
            </c:extLst>
          </c:dPt>
          <c:dLbls>
            <c:dLbl>
              <c:idx val="0"/>
              <c:layout>
                <c:manualLayout>
                  <c:x val="1.0244863768088551E-2"/>
                  <c:y val="-2.54652266314939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355-4F7A-B3E6-D95A46B7D32D}"/>
                </c:ext>
              </c:extLst>
            </c:dLbl>
            <c:dLbl>
              <c:idx val="1"/>
              <c:layout>
                <c:manualLayout>
                  <c:x val="1.3171967701828137E-2"/>
                  <c:y val="-7.63956798944817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355-4F7A-B3E6-D95A46B7D32D}"/>
                </c:ext>
              </c:extLst>
            </c:dLbl>
            <c:dLbl>
              <c:idx val="2"/>
              <c:layout>
                <c:manualLayout>
                  <c:x val="1.1708415734958344E-2"/>
                  <c:y val="-5.0930453262987814E-3"/>
                </c:manualLayout>
              </c:layout>
              <c:spPr>
                <a:solidFill>
                  <a:schemeClr val="bg1"/>
                </a:solidFill>
              </c:spPr>
              <c:txPr>
                <a:bodyPr/>
                <a:lstStyle/>
                <a:p>
                  <a:pPr>
                    <a:defRPr>
                      <a:latin typeface="Century Gothic" panose="020B0502020202020204" pitchFamily="34" charset="0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355-4F7A-B3E6-D95A46B7D32D}"/>
                </c:ext>
              </c:extLst>
            </c:dLbl>
            <c:dLbl>
              <c:idx val="3"/>
              <c:layout>
                <c:manualLayout>
                  <c:x val="1.463551966869793E-2"/>
                  <c:y val="-5.09304532629878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355-4F7A-B3E6-D95A46B7D32D}"/>
                </c:ext>
              </c:extLst>
            </c:dLbl>
            <c:dLbl>
              <c:idx val="4"/>
              <c:layout>
                <c:manualLayout>
                  <c:x val="1.1708415734958344E-2"/>
                  <c:y val="-2.54652266314939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355-4F7A-B3E6-D95A46B7D32D}"/>
                </c:ext>
              </c:extLst>
            </c:dLbl>
            <c:dLbl>
              <c:idx val="5"/>
              <c:layout>
                <c:manualLayout>
                  <c:x val="1.463551966869793E-2"/>
                  <c:y val="-5.09304532629878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355-4F7A-B3E6-D95A46B7D32D}"/>
                </c:ext>
              </c:extLst>
            </c:dLbl>
            <c:dLbl>
              <c:idx val="6"/>
              <c:layout>
                <c:manualLayout>
                  <c:x val="8.781311801218758E-3"/>
                  <c:y val="-1.01860906525975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355-4F7A-B3E6-D95A46B7D32D}"/>
                </c:ext>
              </c:extLst>
            </c:dLbl>
            <c:dLbl>
              <c:idx val="7"/>
              <c:layout>
                <c:manualLayout>
                  <c:x val="8.781311801218758E-3"/>
                  <c:y val="-7.63956798944817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355-4F7A-B3E6-D95A46B7D32D}"/>
                </c:ext>
              </c:extLst>
            </c:dLbl>
            <c:dLbl>
              <c:idx val="8"/>
              <c:layout>
                <c:manualLayout>
                  <c:x val="1.3171967701828137E-2"/>
                  <c:y val="-2.54652266314939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355-4F7A-B3E6-D95A46B7D32D}"/>
                </c:ext>
              </c:extLst>
            </c:dLbl>
            <c:dLbl>
              <c:idx val="9"/>
              <c:layout>
                <c:manualLayout>
                  <c:x val="1.3171967701828137E-2"/>
                  <c:y val="-2.5465226631493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355-4F7A-B3E6-D95A46B7D32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Century Gothic" panose="020B050202020202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'Pós-graduação_strictosensu_2017'!$C$13:$J$13</c:f>
              <c:strCache>
                <c:ptCount val="8"/>
                <c:pt idx="0">
                  <c:v>Vagas (Edital)</c:v>
                </c:pt>
                <c:pt idx="1">
                  <c:v>Ingressos</c:v>
                </c:pt>
                <c:pt idx="2">
                  <c:v>Matrículas 1º Semestre</c:v>
                </c:pt>
                <c:pt idx="3">
                  <c:v>Matrículas 2º Semestre</c:v>
                </c:pt>
                <c:pt idx="4">
                  <c:v>APG=Total de alunos efetivamente matriculados na pós-graduação</c:v>
                </c:pt>
                <c:pt idx="5">
                  <c:v>Exclusões</c:v>
                </c:pt>
                <c:pt idx="6">
                  <c:v>Titulados</c:v>
                </c:pt>
                <c:pt idx="7">
                  <c:v>Total de Alunos ao Final do Ano Base</c:v>
                </c:pt>
              </c:strCache>
            </c:strRef>
          </c:cat>
          <c:val>
            <c:numRef>
              <c:f>'Pós-graduação_strictosensu_2017'!$C$24:$J$24</c:f>
              <c:numCache>
                <c:formatCode>General</c:formatCode>
                <c:ptCount val="8"/>
                <c:pt idx="0">
                  <c:v>103</c:v>
                </c:pt>
                <c:pt idx="1">
                  <c:v>83</c:v>
                </c:pt>
                <c:pt idx="2">
                  <c:v>313</c:v>
                </c:pt>
                <c:pt idx="3">
                  <c:v>280</c:v>
                </c:pt>
                <c:pt idx="4">
                  <c:v>296.5</c:v>
                </c:pt>
                <c:pt idx="5">
                  <c:v>4</c:v>
                </c:pt>
                <c:pt idx="6">
                  <c:v>54</c:v>
                </c:pt>
                <c:pt idx="7">
                  <c:v>272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355-4F7A-B3E6-D95A46B7D32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6644736"/>
        <c:axId val="22552960"/>
      </c:barChart>
      <c:catAx>
        <c:axId val="166447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latin typeface="Century Gothic" panose="020B0502020202020204" pitchFamily="34" charset="0"/>
              </a:defRPr>
            </a:pPr>
            <a:endParaRPr lang="pt-BR"/>
          </a:p>
        </c:txPr>
        <c:crossAx val="22552960"/>
        <c:crosses val="autoZero"/>
        <c:auto val="1"/>
        <c:lblAlgn val="ctr"/>
        <c:lblOffset val="100"/>
        <c:noMultiLvlLbl val="0"/>
      </c:catAx>
      <c:valAx>
        <c:axId val="225529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664473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800"/>
      </a:pPr>
      <a:endParaRPr lang="pt-B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058342707161607E-2"/>
          <c:y val="2.9958868786695092E-3"/>
          <c:w val="0.96788321167883207"/>
          <c:h val="0.97191831937481732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'Pós-graduação_strictosensu_2017'!$B$13</c:f>
              <c:strCache>
                <c:ptCount val="1"/>
                <c:pt idx="0">
                  <c:v>Curso</c:v>
                </c:pt>
              </c:strCache>
            </c:strRef>
          </c:tx>
          <c:spPr>
            <a:solidFill>
              <a:srgbClr val="FFC000"/>
            </a:solidFill>
            <a:effectLst>
              <a:outerShdw blurRad="40000" dist="22860" dir="5400000" rotWithShape="0">
                <a:srgbClr val="000000">
                  <a:alpha val="35000"/>
                </a:srgbClr>
              </a:outerShdw>
            </a:effectLst>
          </c:spPr>
          <c:invertIfNegative val="0"/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FAFB-41AE-81C5-E129F3870025}"/>
              </c:ext>
            </c:extLst>
          </c:dPt>
          <c:dLbls>
            <c:dLbl>
              <c:idx val="0"/>
              <c:layout>
                <c:manualLayout>
                  <c:x val="1.0244863768088551E-2"/>
                  <c:y val="-2.54652266314939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AFB-41AE-81C5-E129F3870025}"/>
                </c:ext>
              </c:extLst>
            </c:dLbl>
            <c:dLbl>
              <c:idx val="1"/>
              <c:layout>
                <c:manualLayout>
                  <c:x val="1.3171967701828137E-2"/>
                  <c:y val="-7.63956798944817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AFB-41AE-81C5-E129F3870025}"/>
                </c:ext>
              </c:extLst>
            </c:dLbl>
            <c:dLbl>
              <c:idx val="2"/>
              <c:layout>
                <c:manualLayout>
                  <c:x val="1.1708415734958344E-2"/>
                  <c:y val="-5.0930453262987814E-3"/>
                </c:manualLayout>
              </c:layout>
              <c:spPr>
                <a:solidFill>
                  <a:schemeClr val="bg1"/>
                </a:solidFill>
              </c:spPr>
              <c:txPr>
                <a:bodyPr/>
                <a:lstStyle/>
                <a:p>
                  <a:pPr>
                    <a:defRPr>
                      <a:latin typeface="Century Gothic" panose="020B0502020202020204" pitchFamily="34" charset="0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AFB-41AE-81C5-E129F3870025}"/>
                </c:ext>
              </c:extLst>
            </c:dLbl>
            <c:dLbl>
              <c:idx val="3"/>
              <c:layout>
                <c:manualLayout>
                  <c:x val="1.463551966869793E-2"/>
                  <c:y val="-5.09304532629878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AFB-41AE-81C5-E129F3870025}"/>
                </c:ext>
              </c:extLst>
            </c:dLbl>
            <c:dLbl>
              <c:idx val="4"/>
              <c:layout>
                <c:manualLayout>
                  <c:x val="1.1708415734958344E-2"/>
                  <c:y val="-2.54652266314939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AFB-41AE-81C5-E129F3870025}"/>
                </c:ext>
              </c:extLst>
            </c:dLbl>
            <c:dLbl>
              <c:idx val="5"/>
              <c:layout>
                <c:manualLayout>
                  <c:x val="1.463551966869793E-2"/>
                  <c:y val="-5.09304532629878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AFB-41AE-81C5-E129F3870025}"/>
                </c:ext>
              </c:extLst>
            </c:dLbl>
            <c:dLbl>
              <c:idx val="6"/>
              <c:layout>
                <c:manualLayout>
                  <c:x val="8.781311801218758E-3"/>
                  <c:y val="-1.01860906525975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AFB-41AE-81C5-E129F3870025}"/>
                </c:ext>
              </c:extLst>
            </c:dLbl>
            <c:dLbl>
              <c:idx val="7"/>
              <c:layout>
                <c:manualLayout>
                  <c:x val="8.781311801218758E-3"/>
                  <c:y val="-7.63956798944817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AFB-41AE-81C5-E129F3870025}"/>
                </c:ext>
              </c:extLst>
            </c:dLbl>
            <c:dLbl>
              <c:idx val="8"/>
              <c:layout>
                <c:manualLayout>
                  <c:x val="1.3171967701828137E-2"/>
                  <c:y val="-2.54652266314939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AFB-41AE-81C5-E129F3870025}"/>
                </c:ext>
              </c:extLst>
            </c:dLbl>
            <c:dLbl>
              <c:idx val="9"/>
              <c:layout>
                <c:manualLayout>
                  <c:x val="1.3171967701828137E-2"/>
                  <c:y val="-2.5465226631493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AFB-41AE-81C5-E129F38700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Century Gothic" panose="020B050202020202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'Pós-graduação_strictosensu_2017'!$C$13:$J$13</c:f>
              <c:strCache>
                <c:ptCount val="8"/>
                <c:pt idx="0">
                  <c:v>Vagas (Edital)</c:v>
                </c:pt>
                <c:pt idx="1">
                  <c:v>Ingressos</c:v>
                </c:pt>
                <c:pt idx="2">
                  <c:v>Matrículas 1º Semestre</c:v>
                </c:pt>
                <c:pt idx="3">
                  <c:v>Matrículas 2º Semestre</c:v>
                </c:pt>
                <c:pt idx="4">
                  <c:v>APG=Total de alunos efetivamente matriculados na pós-graduação</c:v>
                </c:pt>
                <c:pt idx="5">
                  <c:v>Exclusões</c:v>
                </c:pt>
                <c:pt idx="6">
                  <c:v>Titulados</c:v>
                </c:pt>
                <c:pt idx="7">
                  <c:v>Total de Alunos ao Final do Ano Base</c:v>
                </c:pt>
              </c:strCache>
            </c:strRef>
          </c:cat>
          <c:val>
            <c:numRef>
              <c:f>'Pós-graduação_strictosensu_2017'!$C$47:$J$47</c:f>
              <c:numCache>
                <c:formatCode>General</c:formatCode>
                <c:ptCount val="8"/>
                <c:pt idx="0">
                  <c:v>379</c:v>
                </c:pt>
                <c:pt idx="1">
                  <c:v>354</c:v>
                </c:pt>
                <c:pt idx="2">
                  <c:v>867</c:v>
                </c:pt>
                <c:pt idx="3">
                  <c:v>676</c:v>
                </c:pt>
                <c:pt idx="4">
                  <c:v>771.5</c:v>
                </c:pt>
                <c:pt idx="5">
                  <c:v>32</c:v>
                </c:pt>
                <c:pt idx="6">
                  <c:v>205</c:v>
                </c:pt>
                <c:pt idx="7">
                  <c:v>631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AFB-41AE-81C5-E129F387002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6644736"/>
        <c:axId val="22552960"/>
      </c:barChart>
      <c:catAx>
        <c:axId val="166447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latin typeface="Century Gothic" panose="020B0502020202020204" pitchFamily="34" charset="0"/>
              </a:defRPr>
            </a:pPr>
            <a:endParaRPr lang="pt-BR"/>
          </a:p>
        </c:txPr>
        <c:crossAx val="22552960"/>
        <c:crosses val="autoZero"/>
        <c:auto val="1"/>
        <c:lblAlgn val="ctr"/>
        <c:lblOffset val="100"/>
        <c:noMultiLvlLbl val="0"/>
      </c:catAx>
      <c:valAx>
        <c:axId val="225529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664473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900"/>
      </a:pPr>
      <a:endParaRPr lang="pt-B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058342707161607E-2"/>
          <c:y val="2.9958868786695092E-3"/>
          <c:w val="0.96788321167883207"/>
          <c:h val="0.9037324778847089"/>
        </c:manualLayout>
      </c:layout>
      <c:bar3DChart>
        <c:barDir val="col"/>
        <c:grouping val="clustered"/>
        <c:varyColors val="0"/>
        <c:ser>
          <c:idx val="1"/>
          <c:order val="0"/>
          <c:tx>
            <c:strRef>
              <c:f>'Qd_histórico_sensu_vaga edital'!$B$13</c:f>
              <c:strCache>
                <c:ptCount val="1"/>
                <c:pt idx="0">
                  <c:v>Programa</c:v>
                </c:pt>
              </c:strCache>
            </c:strRef>
          </c:tx>
          <c:spPr>
            <a:solidFill>
              <a:srgbClr val="FFC000"/>
            </a:solidFill>
            <a:effectLst>
              <a:outerShdw blurRad="40000" dist="22860" dir="5400000" rotWithShape="0">
                <a:srgbClr val="000000">
                  <a:alpha val="35000"/>
                </a:srgbClr>
              </a:outerShdw>
            </a:effectLst>
          </c:spPr>
          <c:invertIfNegative val="0"/>
          <c:dPt>
            <c:idx val="2"/>
            <c:invertIfNegative val="0"/>
            <c:bubble3D val="0"/>
            <c:spPr>
              <a:solidFill>
                <a:srgbClr val="FFC000"/>
              </a:solidFill>
              <a:effectLst>
                <a:outerShdw blurRad="40000" dist="2286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2CE-4348-AF5B-82056E95F327}"/>
              </c:ext>
            </c:extLst>
          </c:dPt>
          <c:dLbls>
            <c:dLbl>
              <c:idx val="0"/>
              <c:layout>
                <c:manualLayout>
                  <c:x val="1.0244863768088551E-2"/>
                  <c:y val="-2.54652266314939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2CE-4348-AF5B-82056E95F327}"/>
                </c:ext>
              </c:extLst>
            </c:dLbl>
            <c:dLbl>
              <c:idx val="1"/>
              <c:layout>
                <c:manualLayout>
                  <c:x val="1.3171967701828137E-2"/>
                  <c:y val="-7.63956798944817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2CE-4348-AF5B-82056E95F327}"/>
                </c:ext>
              </c:extLst>
            </c:dLbl>
            <c:dLbl>
              <c:idx val="2"/>
              <c:layout>
                <c:manualLayout>
                  <c:x val="1.1708415734958344E-2"/>
                  <c:y val="-5.0930453262987814E-3"/>
                </c:manualLayout>
              </c:layout>
              <c:spPr>
                <a:solidFill>
                  <a:schemeClr val="bg1"/>
                </a:solidFill>
              </c:spPr>
              <c:txPr>
                <a:bodyPr/>
                <a:lstStyle/>
                <a:p>
                  <a:pPr>
                    <a:defRPr sz="1000" b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Tahoma" panose="020B0604030504040204" pitchFamily="34" charset="0"/>
                      <a:cs typeface="Tahoma" panose="020B0604030504040204" pitchFamily="34" charset="0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2CE-4348-AF5B-82056E95F327}"/>
                </c:ext>
              </c:extLst>
            </c:dLbl>
            <c:dLbl>
              <c:idx val="3"/>
              <c:layout>
                <c:manualLayout>
                  <c:x val="1.463551966869793E-2"/>
                  <c:y val="-5.09304532629878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2CE-4348-AF5B-82056E95F327}"/>
                </c:ext>
              </c:extLst>
            </c:dLbl>
            <c:dLbl>
              <c:idx val="4"/>
              <c:layout>
                <c:manualLayout>
                  <c:x val="1.1708415734958344E-2"/>
                  <c:y val="-2.54652266314939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2CE-4348-AF5B-82056E95F327}"/>
                </c:ext>
              </c:extLst>
            </c:dLbl>
            <c:dLbl>
              <c:idx val="5"/>
              <c:layout>
                <c:manualLayout>
                  <c:x val="1.463551966869793E-2"/>
                  <c:y val="-5.09304532629878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2CE-4348-AF5B-82056E95F327}"/>
                </c:ext>
              </c:extLst>
            </c:dLbl>
            <c:dLbl>
              <c:idx val="6"/>
              <c:layout>
                <c:manualLayout>
                  <c:x val="8.781311801218758E-3"/>
                  <c:y val="-1.01860906525975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2CE-4348-AF5B-82056E95F327}"/>
                </c:ext>
              </c:extLst>
            </c:dLbl>
            <c:dLbl>
              <c:idx val="7"/>
              <c:layout>
                <c:manualLayout>
                  <c:x val="8.781311801218758E-3"/>
                  <c:y val="-7.63956798944817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2CE-4348-AF5B-82056E95F327}"/>
                </c:ext>
              </c:extLst>
            </c:dLbl>
            <c:dLbl>
              <c:idx val="8"/>
              <c:layout>
                <c:manualLayout>
                  <c:x val="1.3171967701828137E-2"/>
                  <c:y val="-2.54652266314939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2CE-4348-AF5B-82056E95F327}"/>
                </c:ext>
              </c:extLst>
            </c:dLbl>
            <c:dLbl>
              <c:idx val="9"/>
              <c:layout>
                <c:manualLayout>
                  <c:x val="1.3171967701828137E-2"/>
                  <c:y val="-2.5465226631493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2CE-4348-AF5B-82056E95F32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>
                    <a:solidFill>
                      <a:schemeClr val="tx1"/>
                    </a:solidFill>
                    <a:latin typeface="Century Gothic" panose="020B050202020202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Quadro_resumo!$C$13:$N$13</c:f>
              <c:numCache>
                <c:formatCode>General</c:formatCod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</c:numCache>
            </c:numRef>
          </c:cat>
          <c:val>
            <c:numRef>
              <c:f>'Qd_histórico_sensu_vaga edital'!$C$48:$N$48</c:f>
              <c:numCache>
                <c:formatCode>General</c:formatCode>
                <c:ptCount val="12"/>
                <c:pt idx="0">
                  <c:v>55</c:v>
                </c:pt>
                <c:pt idx="1">
                  <c:v>78</c:v>
                </c:pt>
                <c:pt idx="2">
                  <c:v>100</c:v>
                </c:pt>
                <c:pt idx="3">
                  <c:v>166</c:v>
                </c:pt>
                <c:pt idx="4">
                  <c:v>198</c:v>
                </c:pt>
                <c:pt idx="5">
                  <c:v>301</c:v>
                </c:pt>
                <c:pt idx="6">
                  <c:v>315</c:v>
                </c:pt>
                <c:pt idx="7">
                  <c:v>345</c:v>
                </c:pt>
                <c:pt idx="8">
                  <c:v>401</c:v>
                </c:pt>
                <c:pt idx="9">
                  <c:v>395</c:v>
                </c:pt>
                <c:pt idx="10">
                  <c:v>465</c:v>
                </c:pt>
                <c:pt idx="11">
                  <c:v>482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62CE-4348-AF5B-82056E95F32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30"/>
        <c:shape val="box"/>
        <c:axId val="16644736"/>
        <c:axId val="22552960"/>
        <c:axId val="0"/>
      </c:bar3DChart>
      <c:catAx>
        <c:axId val="16644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800" b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pt-BR"/>
          </a:p>
        </c:txPr>
        <c:crossAx val="22552960"/>
        <c:crosses val="autoZero"/>
        <c:auto val="1"/>
        <c:lblAlgn val="ctr"/>
        <c:lblOffset val="100"/>
        <c:noMultiLvlLbl val="0"/>
      </c:catAx>
      <c:valAx>
        <c:axId val="225529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664473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058342707161607E-2"/>
          <c:y val="2.9958868786695092E-3"/>
          <c:w val="0.96788321167883207"/>
          <c:h val="0.9037324778847089"/>
        </c:manualLayout>
      </c:layout>
      <c:bar3DChart>
        <c:barDir val="col"/>
        <c:grouping val="clustered"/>
        <c:varyColors val="0"/>
        <c:ser>
          <c:idx val="1"/>
          <c:order val="0"/>
          <c:tx>
            <c:strRef>
              <c:f>'Qd_histórico_sensu_vaga edital'!$B$13</c:f>
              <c:strCache>
                <c:ptCount val="1"/>
                <c:pt idx="0">
                  <c:v>Programa</c:v>
                </c:pt>
              </c:strCache>
            </c:strRef>
          </c:tx>
          <c:spPr>
            <a:solidFill>
              <a:srgbClr val="FFC000"/>
            </a:solidFill>
            <a:effectLst>
              <a:outerShdw blurRad="40000" dist="22860" dir="5400000" rotWithShape="0">
                <a:srgbClr val="000000">
                  <a:alpha val="35000"/>
                </a:srgbClr>
              </a:outerShdw>
            </a:effectLst>
          </c:spPr>
          <c:invertIfNegative val="0"/>
          <c:dPt>
            <c:idx val="2"/>
            <c:invertIfNegative val="0"/>
            <c:bubble3D val="0"/>
            <c:spPr>
              <a:solidFill>
                <a:srgbClr val="FFC000"/>
              </a:solidFill>
              <a:effectLst>
                <a:outerShdw blurRad="40000" dist="2286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8E5-414A-A655-D60BA82208A4}"/>
              </c:ext>
            </c:extLst>
          </c:dPt>
          <c:dLbls>
            <c:dLbl>
              <c:idx val="0"/>
              <c:layout>
                <c:manualLayout>
                  <c:x val="1.0244863768088551E-2"/>
                  <c:y val="-2.54652266314939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8E5-414A-A655-D60BA82208A4}"/>
                </c:ext>
              </c:extLst>
            </c:dLbl>
            <c:dLbl>
              <c:idx val="1"/>
              <c:layout>
                <c:manualLayout>
                  <c:x val="1.3171967701828137E-2"/>
                  <c:y val="-7.63956798944817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8E5-414A-A655-D60BA82208A4}"/>
                </c:ext>
              </c:extLst>
            </c:dLbl>
            <c:dLbl>
              <c:idx val="2"/>
              <c:layout>
                <c:manualLayout>
                  <c:x val="1.1708415734958344E-2"/>
                  <c:y val="-5.0930453262987814E-3"/>
                </c:manualLayout>
              </c:layout>
              <c:spPr>
                <a:solidFill>
                  <a:schemeClr val="bg1"/>
                </a:solidFill>
              </c:spPr>
              <c:txPr>
                <a:bodyPr/>
                <a:lstStyle/>
                <a:p>
                  <a:pPr>
                    <a:defRPr sz="1000" b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Tahoma" panose="020B0604030504040204" pitchFamily="34" charset="0"/>
                      <a:cs typeface="Tahoma" panose="020B0604030504040204" pitchFamily="34" charset="0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8E5-414A-A655-D60BA82208A4}"/>
                </c:ext>
              </c:extLst>
            </c:dLbl>
            <c:dLbl>
              <c:idx val="3"/>
              <c:layout>
                <c:manualLayout>
                  <c:x val="1.463551966869793E-2"/>
                  <c:y val="-5.09304532629878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8E5-414A-A655-D60BA82208A4}"/>
                </c:ext>
              </c:extLst>
            </c:dLbl>
            <c:dLbl>
              <c:idx val="4"/>
              <c:layout>
                <c:manualLayout>
                  <c:x val="1.1708415734958344E-2"/>
                  <c:y val="-2.54652266314939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8E5-414A-A655-D60BA82208A4}"/>
                </c:ext>
              </c:extLst>
            </c:dLbl>
            <c:dLbl>
              <c:idx val="5"/>
              <c:layout>
                <c:manualLayout>
                  <c:x val="1.463551966869793E-2"/>
                  <c:y val="-5.09304532629878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8E5-414A-A655-D60BA82208A4}"/>
                </c:ext>
              </c:extLst>
            </c:dLbl>
            <c:dLbl>
              <c:idx val="6"/>
              <c:layout>
                <c:manualLayout>
                  <c:x val="8.781311801218758E-3"/>
                  <c:y val="-1.01860906525975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8E5-414A-A655-D60BA82208A4}"/>
                </c:ext>
              </c:extLst>
            </c:dLbl>
            <c:dLbl>
              <c:idx val="7"/>
              <c:layout>
                <c:manualLayout>
                  <c:x val="8.781311801218758E-3"/>
                  <c:y val="-7.63956798944817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8E5-414A-A655-D60BA82208A4}"/>
                </c:ext>
              </c:extLst>
            </c:dLbl>
            <c:dLbl>
              <c:idx val="8"/>
              <c:layout>
                <c:manualLayout>
                  <c:x val="1.3171967701828137E-2"/>
                  <c:y val="-2.54652266314939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8E5-414A-A655-D60BA82208A4}"/>
                </c:ext>
              </c:extLst>
            </c:dLbl>
            <c:dLbl>
              <c:idx val="9"/>
              <c:layout>
                <c:manualLayout>
                  <c:x val="1.3171967701828137E-2"/>
                  <c:y val="-2.5465226631493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8E5-414A-A655-D60BA82208A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>
                    <a:solidFill>
                      <a:schemeClr val="tx1"/>
                    </a:solidFill>
                    <a:latin typeface="Century Gothic" panose="020B050202020202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Quadro_resumo!$C$13:$N$13</c:f>
              <c:numCache>
                <c:formatCode>General</c:formatCod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</c:numCache>
            </c:numRef>
          </c:cat>
          <c:val>
            <c:numRef>
              <c:f>'Qd_histórico_sensu_vaga edital'!$C$24:$N$24</c:f>
              <c:numCache>
                <c:formatCode>General</c:formatCode>
                <c:ptCount val="12"/>
                <c:pt idx="0">
                  <c:v>8</c:v>
                </c:pt>
                <c:pt idx="1">
                  <c:v>8</c:v>
                </c:pt>
                <c:pt idx="2">
                  <c:v>12</c:v>
                </c:pt>
                <c:pt idx="3">
                  <c:v>15</c:v>
                </c:pt>
                <c:pt idx="4">
                  <c:v>33</c:v>
                </c:pt>
                <c:pt idx="5">
                  <c:v>45</c:v>
                </c:pt>
                <c:pt idx="6">
                  <c:v>35</c:v>
                </c:pt>
                <c:pt idx="7">
                  <c:v>54</c:v>
                </c:pt>
                <c:pt idx="8">
                  <c:v>77</c:v>
                </c:pt>
                <c:pt idx="9">
                  <c:v>90</c:v>
                </c:pt>
                <c:pt idx="10">
                  <c:v>87</c:v>
                </c:pt>
                <c:pt idx="11">
                  <c:v>103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58E5-414A-A655-D60BA82208A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30"/>
        <c:shape val="box"/>
        <c:axId val="16644736"/>
        <c:axId val="22552960"/>
        <c:axId val="0"/>
      </c:bar3DChart>
      <c:catAx>
        <c:axId val="16644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800" b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pt-BR"/>
          </a:p>
        </c:txPr>
        <c:crossAx val="22552960"/>
        <c:crosses val="autoZero"/>
        <c:auto val="1"/>
        <c:lblAlgn val="ctr"/>
        <c:lblOffset val="100"/>
        <c:noMultiLvlLbl val="0"/>
      </c:catAx>
      <c:valAx>
        <c:axId val="225529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664473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058394160583942E-2"/>
          <c:y val="2.4691358024691357E-2"/>
          <c:w val="0.96788321167883207"/>
          <c:h val="0.9037324778847089"/>
        </c:manualLayout>
      </c:layout>
      <c:bar3DChart>
        <c:barDir val="col"/>
        <c:grouping val="clustered"/>
        <c:varyColors val="0"/>
        <c:ser>
          <c:idx val="1"/>
          <c:order val="0"/>
          <c:tx>
            <c:strRef>
              <c:f>'Qd_histórico_sensu_vaga edital'!$B$13</c:f>
              <c:strCache>
                <c:ptCount val="1"/>
                <c:pt idx="0">
                  <c:v>Programa</c:v>
                </c:pt>
              </c:strCache>
            </c:strRef>
          </c:tx>
          <c:spPr>
            <a:solidFill>
              <a:srgbClr val="FFC000"/>
            </a:solidFill>
            <a:effectLst>
              <a:outerShdw blurRad="40000" dist="22860" dir="5400000" rotWithShape="0">
                <a:srgbClr val="000000">
                  <a:alpha val="35000"/>
                </a:srgbClr>
              </a:outerShdw>
            </a:effectLst>
          </c:spPr>
          <c:invertIfNegative val="0"/>
          <c:dPt>
            <c:idx val="2"/>
            <c:invertIfNegative val="0"/>
            <c:bubble3D val="0"/>
            <c:spPr>
              <a:solidFill>
                <a:srgbClr val="FFC000"/>
              </a:solidFill>
              <a:effectLst>
                <a:outerShdw blurRad="40000" dist="2286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9DD-48D9-A33F-C86BA08614B4}"/>
              </c:ext>
            </c:extLst>
          </c:dPt>
          <c:dLbls>
            <c:dLbl>
              <c:idx val="0"/>
              <c:layout>
                <c:manualLayout>
                  <c:x val="1.0244863768088551E-2"/>
                  <c:y val="-2.54652266314939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9DD-48D9-A33F-C86BA08614B4}"/>
                </c:ext>
              </c:extLst>
            </c:dLbl>
            <c:dLbl>
              <c:idx val="1"/>
              <c:layout>
                <c:manualLayout>
                  <c:x val="1.3171967701828137E-2"/>
                  <c:y val="-7.63956798944817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9DD-48D9-A33F-C86BA08614B4}"/>
                </c:ext>
              </c:extLst>
            </c:dLbl>
            <c:dLbl>
              <c:idx val="2"/>
              <c:layout>
                <c:manualLayout>
                  <c:x val="1.1708415734958344E-2"/>
                  <c:y val="-5.0930453262987814E-3"/>
                </c:manualLayout>
              </c:layout>
              <c:spPr>
                <a:solidFill>
                  <a:schemeClr val="bg1"/>
                </a:solidFill>
              </c:spPr>
              <c:txPr>
                <a:bodyPr/>
                <a:lstStyle/>
                <a:p>
                  <a:pPr>
                    <a:defRPr sz="1000" b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Tahoma" panose="020B0604030504040204" pitchFamily="34" charset="0"/>
                      <a:cs typeface="Tahoma" panose="020B0604030504040204" pitchFamily="34" charset="0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9DD-48D9-A33F-C86BA08614B4}"/>
                </c:ext>
              </c:extLst>
            </c:dLbl>
            <c:dLbl>
              <c:idx val="3"/>
              <c:layout>
                <c:manualLayout>
                  <c:x val="1.463551966869793E-2"/>
                  <c:y val="-5.09304532629878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9DD-48D9-A33F-C86BA08614B4}"/>
                </c:ext>
              </c:extLst>
            </c:dLbl>
            <c:dLbl>
              <c:idx val="4"/>
              <c:layout>
                <c:manualLayout>
                  <c:x val="1.1708415734958344E-2"/>
                  <c:y val="-2.54652266314939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9DD-48D9-A33F-C86BA08614B4}"/>
                </c:ext>
              </c:extLst>
            </c:dLbl>
            <c:dLbl>
              <c:idx val="5"/>
              <c:layout>
                <c:manualLayout>
                  <c:x val="1.463551966869793E-2"/>
                  <c:y val="-5.09304532629878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9DD-48D9-A33F-C86BA08614B4}"/>
                </c:ext>
              </c:extLst>
            </c:dLbl>
            <c:dLbl>
              <c:idx val="6"/>
              <c:layout>
                <c:manualLayout>
                  <c:x val="8.781311801218758E-3"/>
                  <c:y val="-1.01860906525975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9DD-48D9-A33F-C86BA08614B4}"/>
                </c:ext>
              </c:extLst>
            </c:dLbl>
            <c:dLbl>
              <c:idx val="7"/>
              <c:layout>
                <c:manualLayout>
                  <c:x val="8.781311801218758E-3"/>
                  <c:y val="-7.63956798944817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9DD-48D9-A33F-C86BA08614B4}"/>
                </c:ext>
              </c:extLst>
            </c:dLbl>
            <c:dLbl>
              <c:idx val="8"/>
              <c:layout>
                <c:manualLayout>
                  <c:x val="1.3171967701828137E-2"/>
                  <c:y val="-2.54652266314939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9DD-48D9-A33F-C86BA08614B4}"/>
                </c:ext>
              </c:extLst>
            </c:dLbl>
            <c:dLbl>
              <c:idx val="9"/>
              <c:layout>
                <c:manualLayout>
                  <c:x val="1.3171967701828137E-2"/>
                  <c:y val="-2.5465226631493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9DD-48D9-A33F-C86BA08614B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>
                    <a:solidFill>
                      <a:schemeClr val="tx1"/>
                    </a:solidFill>
                    <a:latin typeface="Century Gothic" panose="020B050202020202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Quadro_resumo!$C$13:$N$13</c:f>
              <c:numCache>
                <c:formatCode>General</c:formatCod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</c:numCache>
            </c:numRef>
          </c:cat>
          <c:val>
            <c:numRef>
              <c:f>'Qd_histórico_sensu_vaga edital'!$C$47:$N$47</c:f>
              <c:numCache>
                <c:formatCode>General</c:formatCode>
                <c:ptCount val="12"/>
                <c:pt idx="0">
                  <c:v>47</c:v>
                </c:pt>
                <c:pt idx="1">
                  <c:v>70</c:v>
                </c:pt>
                <c:pt idx="2">
                  <c:v>88</c:v>
                </c:pt>
                <c:pt idx="3">
                  <c:v>151</c:v>
                </c:pt>
                <c:pt idx="4">
                  <c:v>165</c:v>
                </c:pt>
                <c:pt idx="5">
                  <c:v>256</c:v>
                </c:pt>
                <c:pt idx="6">
                  <c:v>280</c:v>
                </c:pt>
                <c:pt idx="7">
                  <c:v>291</c:v>
                </c:pt>
                <c:pt idx="8">
                  <c:v>324</c:v>
                </c:pt>
                <c:pt idx="9">
                  <c:v>305</c:v>
                </c:pt>
                <c:pt idx="10">
                  <c:v>378</c:v>
                </c:pt>
                <c:pt idx="11">
                  <c:v>379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D9DD-48D9-A33F-C86BA08614B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30"/>
        <c:shape val="box"/>
        <c:axId val="16644736"/>
        <c:axId val="22552960"/>
        <c:axId val="0"/>
      </c:bar3DChart>
      <c:catAx>
        <c:axId val="16644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800" b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pt-BR"/>
          </a:p>
        </c:txPr>
        <c:crossAx val="22552960"/>
        <c:crosses val="autoZero"/>
        <c:auto val="1"/>
        <c:lblAlgn val="ctr"/>
        <c:lblOffset val="100"/>
        <c:noMultiLvlLbl val="0"/>
      </c:catAx>
      <c:valAx>
        <c:axId val="225529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664473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058342707161607E-2"/>
          <c:y val="2.9958868786695092E-3"/>
          <c:w val="0.96788321167883207"/>
          <c:h val="0.9037324778847089"/>
        </c:manualLayout>
      </c:layout>
      <c:bar3DChart>
        <c:barDir val="col"/>
        <c:grouping val="clustered"/>
        <c:varyColors val="0"/>
        <c:ser>
          <c:idx val="1"/>
          <c:order val="0"/>
          <c:tx>
            <c:strRef>
              <c:f>Qd_histórico_sensu_ingressante!$B$13</c:f>
              <c:strCache>
                <c:ptCount val="1"/>
                <c:pt idx="0">
                  <c:v>Programa</c:v>
                </c:pt>
              </c:strCache>
            </c:strRef>
          </c:tx>
          <c:spPr>
            <a:solidFill>
              <a:srgbClr val="FFC000"/>
            </a:solidFill>
            <a:effectLst>
              <a:outerShdw blurRad="40000" dist="22860" dir="5400000" rotWithShape="0">
                <a:srgbClr val="000000">
                  <a:alpha val="35000"/>
                </a:srgbClr>
              </a:outerShdw>
            </a:effectLst>
          </c:spPr>
          <c:invertIfNegative val="0"/>
          <c:dPt>
            <c:idx val="2"/>
            <c:invertIfNegative val="0"/>
            <c:bubble3D val="0"/>
            <c:spPr>
              <a:solidFill>
                <a:srgbClr val="FFC000"/>
              </a:solidFill>
              <a:effectLst>
                <a:outerShdw blurRad="40000" dist="2286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618-4003-B984-A4EDA9383A56}"/>
              </c:ext>
            </c:extLst>
          </c:dPt>
          <c:dLbls>
            <c:dLbl>
              <c:idx val="0"/>
              <c:layout>
                <c:manualLayout>
                  <c:x val="1.0244863768088551E-2"/>
                  <c:y val="-2.54652266314939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618-4003-B984-A4EDA9383A56}"/>
                </c:ext>
              </c:extLst>
            </c:dLbl>
            <c:dLbl>
              <c:idx val="1"/>
              <c:layout>
                <c:manualLayout>
                  <c:x val="1.3171967701828137E-2"/>
                  <c:y val="-7.63956798944817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618-4003-B984-A4EDA9383A56}"/>
                </c:ext>
              </c:extLst>
            </c:dLbl>
            <c:dLbl>
              <c:idx val="2"/>
              <c:layout>
                <c:manualLayout>
                  <c:x val="1.1708415734958344E-2"/>
                  <c:y val="-5.0930453262987814E-3"/>
                </c:manualLayout>
              </c:layout>
              <c:spPr>
                <a:solidFill>
                  <a:schemeClr val="bg1"/>
                </a:solidFill>
              </c:spPr>
              <c:txPr>
                <a:bodyPr/>
                <a:lstStyle/>
                <a:p>
                  <a:pPr>
                    <a:defRPr sz="1000" b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Tahoma" panose="020B0604030504040204" pitchFamily="34" charset="0"/>
                      <a:cs typeface="Tahoma" panose="020B0604030504040204" pitchFamily="34" charset="0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618-4003-B984-A4EDA9383A56}"/>
                </c:ext>
              </c:extLst>
            </c:dLbl>
            <c:dLbl>
              <c:idx val="3"/>
              <c:layout>
                <c:manualLayout>
                  <c:x val="1.463551966869793E-2"/>
                  <c:y val="-5.09304532629878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618-4003-B984-A4EDA9383A56}"/>
                </c:ext>
              </c:extLst>
            </c:dLbl>
            <c:dLbl>
              <c:idx val="4"/>
              <c:layout>
                <c:manualLayout>
                  <c:x val="1.1708415734958344E-2"/>
                  <c:y val="-2.54652266314939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618-4003-B984-A4EDA9383A56}"/>
                </c:ext>
              </c:extLst>
            </c:dLbl>
            <c:dLbl>
              <c:idx val="5"/>
              <c:layout>
                <c:manualLayout>
                  <c:x val="1.463551966869793E-2"/>
                  <c:y val="-5.09304532629878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618-4003-B984-A4EDA9383A56}"/>
                </c:ext>
              </c:extLst>
            </c:dLbl>
            <c:dLbl>
              <c:idx val="6"/>
              <c:layout>
                <c:manualLayout>
                  <c:x val="8.781311801218758E-3"/>
                  <c:y val="-1.01860906525975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618-4003-B984-A4EDA9383A56}"/>
                </c:ext>
              </c:extLst>
            </c:dLbl>
            <c:dLbl>
              <c:idx val="7"/>
              <c:layout>
                <c:manualLayout>
                  <c:x val="8.781311801218758E-3"/>
                  <c:y val="-7.63956798944817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618-4003-B984-A4EDA9383A56}"/>
                </c:ext>
              </c:extLst>
            </c:dLbl>
            <c:dLbl>
              <c:idx val="8"/>
              <c:layout>
                <c:manualLayout>
                  <c:x val="1.3171967701828137E-2"/>
                  <c:y val="-2.54652266314939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618-4003-B984-A4EDA9383A56}"/>
                </c:ext>
              </c:extLst>
            </c:dLbl>
            <c:dLbl>
              <c:idx val="9"/>
              <c:layout>
                <c:manualLayout>
                  <c:x val="1.3171967701828137E-2"/>
                  <c:y val="-2.5465226631493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618-4003-B984-A4EDA9383A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>
                    <a:solidFill>
                      <a:schemeClr val="tx1"/>
                    </a:solidFill>
                    <a:latin typeface="Century Gothic" panose="020B050202020202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Quadro_resumo!$C$13:$N$13</c:f>
              <c:numCache>
                <c:formatCode>General</c:formatCod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</c:numCache>
            </c:numRef>
          </c:cat>
          <c:val>
            <c:numRef>
              <c:f>Qd_histórico_sensu_ingressante!$C$48:$N$48</c:f>
              <c:numCache>
                <c:formatCode>General</c:formatCode>
                <c:ptCount val="12"/>
                <c:pt idx="0">
                  <c:v>54</c:v>
                </c:pt>
                <c:pt idx="1">
                  <c:v>76</c:v>
                </c:pt>
                <c:pt idx="2">
                  <c:v>95</c:v>
                </c:pt>
                <c:pt idx="3">
                  <c:v>151</c:v>
                </c:pt>
                <c:pt idx="4">
                  <c:v>172</c:v>
                </c:pt>
                <c:pt idx="5">
                  <c:v>266</c:v>
                </c:pt>
                <c:pt idx="6">
                  <c:v>272</c:v>
                </c:pt>
                <c:pt idx="7">
                  <c:v>290</c:v>
                </c:pt>
                <c:pt idx="8">
                  <c:v>344</c:v>
                </c:pt>
                <c:pt idx="9">
                  <c:v>333</c:v>
                </c:pt>
                <c:pt idx="10">
                  <c:v>361</c:v>
                </c:pt>
                <c:pt idx="11">
                  <c:v>437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4618-4003-B984-A4EDA9383A5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30"/>
        <c:shape val="box"/>
        <c:axId val="16644736"/>
        <c:axId val="22552960"/>
        <c:axId val="0"/>
      </c:bar3DChart>
      <c:catAx>
        <c:axId val="16644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800" b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pt-BR"/>
          </a:p>
        </c:txPr>
        <c:crossAx val="22552960"/>
        <c:crosses val="autoZero"/>
        <c:auto val="1"/>
        <c:lblAlgn val="ctr"/>
        <c:lblOffset val="100"/>
        <c:noMultiLvlLbl val="0"/>
      </c:catAx>
      <c:valAx>
        <c:axId val="225529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664473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058394160583942E-2"/>
          <c:y val="2.4691358024691357E-2"/>
          <c:w val="0.96788321167883207"/>
          <c:h val="0.9037324778847089"/>
        </c:manualLayout>
      </c:layout>
      <c:bar3DChart>
        <c:barDir val="col"/>
        <c:grouping val="clustered"/>
        <c:varyColors val="0"/>
        <c:ser>
          <c:idx val="1"/>
          <c:order val="0"/>
          <c:tx>
            <c:strRef>
              <c:f>Qd_histórico_sensu_ingressante!$B$13</c:f>
              <c:strCache>
                <c:ptCount val="1"/>
                <c:pt idx="0">
                  <c:v>Programa</c:v>
                </c:pt>
              </c:strCache>
            </c:strRef>
          </c:tx>
          <c:spPr>
            <a:solidFill>
              <a:srgbClr val="FFC000"/>
            </a:solidFill>
            <a:effectLst>
              <a:outerShdw blurRad="40000" dist="22860" dir="5400000" rotWithShape="0">
                <a:srgbClr val="000000">
                  <a:alpha val="35000"/>
                </a:srgbClr>
              </a:outerShdw>
            </a:effectLst>
          </c:spPr>
          <c:invertIfNegative val="0"/>
          <c:dPt>
            <c:idx val="2"/>
            <c:invertIfNegative val="0"/>
            <c:bubble3D val="0"/>
            <c:spPr>
              <a:solidFill>
                <a:srgbClr val="FFC000"/>
              </a:solidFill>
              <a:effectLst>
                <a:outerShdw blurRad="40000" dist="2286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BF91-4B1F-8AE8-A53FA8A3E9EA}"/>
              </c:ext>
            </c:extLst>
          </c:dPt>
          <c:dLbls>
            <c:dLbl>
              <c:idx val="0"/>
              <c:layout>
                <c:manualLayout>
                  <c:x val="1.0244863768088551E-2"/>
                  <c:y val="-2.54652266314939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F91-4B1F-8AE8-A53FA8A3E9EA}"/>
                </c:ext>
              </c:extLst>
            </c:dLbl>
            <c:dLbl>
              <c:idx val="1"/>
              <c:layout>
                <c:manualLayout>
                  <c:x val="1.3171967701828137E-2"/>
                  <c:y val="-7.63956798944817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F91-4B1F-8AE8-A53FA8A3E9EA}"/>
                </c:ext>
              </c:extLst>
            </c:dLbl>
            <c:dLbl>
              <c:idx val="2"/>
              <c:layout>
                <c:manualLayout>
                  <c:x val="1.1708415734958344E-2"/>
                  <c:y val="-5.0930453262987814E-3"/>
                </c:manualLayout>
              </c:layout>
              <c:spPr>
                <a:solidFill>
                  <a:schemeClr val="bg1"/>
                </a:solidFill>
              </c:spPr>
              <c:txPr>
                <a:bodyPr/>
                <a:lstStyle/>
                <a:p>
                  <a:pPr>
                    <a:defRPr sz="1000" b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Tahoma" panose="020B0604030504040204" pitchFamily="34" charset="0"/>
                      <a:cs typeface="Tahoma" panose="020B0604030504040204" pitchFamily="34" charset="0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F91-4B1F-8AE8-A53FA8A3E9EA}"/>
                </c:ext>
              </c:extLst>
            </c:dLbl>
            <c:dLbl>
              <c:idx val="3"/>
              <c:layout>
                <c:manualLayout>
                  <c:x val="1.463551966869793E-2"/>
                  <c:y val="-5.09304532629878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F91-4B1F-8AE8-A53FA8A3E9EA}"/>
                </c:ext>
              </c:extLst>
            </c:dLbl>
            <c:dLbl>
              <c:idx val="4"/>
              <c:layout>
                <c:manualLayout>
                  <c:x val="1.1708415734958344E-2"/>
                  <c:y val="-2.54652266314939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F91-4B1F-8AE8-A53FA8A3E9EA}"/>
                </c:ext>
              </c:extLst>
            </c:dLbl>
            <c:dLbl>
              <c:idx val="5"/>
              <c:layout>
                <c:manualLayout>
                  <c:x val="1.463551966869793E-2"/>
                  <c:y val="-5.09304532629878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F91-4B1F-8AE8-A53FA8A3E9EA}"/>
                </c:ext>
              </c:extLst>
            </c:dLbl>
            <c:dLbl>
              <c:idx val="6"/>
              <c:layout>
                <c:manualLayout>
                  <c:x val="8.781311801218758E-3"/>
                  <c:y val="-1.01860906525975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F91-4B1F-8AE8-A53FA8A3E9EA}"/>
                </c:ext>
              </c:extLst>
            </c:dLbl>
            <c:dLbl>
              <c:idx val="7"/>
              <c:layout>
                <c:manualLayout>
                  <c:x val="8.781311801218758E-3"/>
                  <c:y val="-7.63956798944817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F91-4B1F-8AE8-A53FA8A3E9EA}"/>
                </c:ext>
              </c:extLst>
            </c:dLbl>
            <c:dLbl>
              <c:idx val="8"/>
              <c:layout>
                <c:manualLayout>
                  <c:x val="1.3171967701828137E-2"/>
                  <c:y val="-2.54652266314939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F91-4B1F-8AE8-A53FA8A3E9EA}"/>
                </c:ext>
              </c:extLst>
            </c:dLbl>
            <c:dLbl>
              <c:idx val="9"/>
              <c:layout>
                <c:manualLayout>
                  <c:x val="1.3171967701828137E-2"/>
                  <c:y val="-2.5465226631493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F91-4B1F-8AE8-A53FA8A3E9E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>
                    <a:solidFill>
                      <a:schemeClr val="tx1"/>
                    </a:solidFill>
                    <a:latin typeface="Century Gothic" panose="020B050202020202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Quadro_resumo!$C$13:$N$13</c:f>
              <c:numCache>
                <c:formatCode>General</c:formatCod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</c:numCache>
            </c:numRef>
          </c:cat>
          <c:val>
            <c:numRef>
              <c:f>Qd_histórico_sensu_ingressante!$C$47:$N$47</c:f>
              <c:numCache>
                <c:formatCode>General</c:formatCode>
                <c:ptCount val="12"/>
                <c:pt idx="0">
                  <c:v>46</c:v>
                </c:pt>
                <c:pt idx="1">
                  <c:v>68</c:v>
                </c:pt>
                <c:pt idx="2">
                  <c:v>83</c:v>
                </c:pt>
                <c:pt idx="3">
                  <c:v>136</c:v>
                </c:pt>
                <c:pt idx="4">
                  <c:v>143</c:v>
                </c:pt>
                <c:pt idx="5">
                  <c:v>232</c:v>
                </c:pt>
                <c:pt idx="6">
                  <c:v>237</c:v>
                </c:pt>
                <c:pt idx="7">
                  <c:v>237</c:v>
                </c:pt>
                <c:pt idx="8">
                  <c:v>270</c:v>
                </c:pt>
                <c:pt idx="9">
                  <c:v>252</c:v>
                </c:pt>
                <c:pt idx="10">
                  <c:v>291</c:v>
                </c:pt>
                <c:pt idx="11">
                  <c:v>354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BF91-4B1F-8AE8-A53FA8A3E9E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30"/>
        <c:shape val="box"/>
        <c:axId val="16644736"/>
        <c:axId val="22552960"/>
        <c:axId val="0"/>
      </c:bar3DChart>
      <c:catAx>
        <c:axId val="16644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800" b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pt-BR"/>
          </a:p>
        </c:txPr>
        <c:crossAx val="22552960"/>
        <c:crosses val="autoZero"/>
        <c:auto val="1"/>
        <c:lblAlgn val="ctr"/>
        <c:lblOffset val="100"/>
        <c:noMultiLvlLbl val="0"/>
      </c:catAx>
      <c:valAx>
        <c:axId val="225529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664473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058342707161607E-2"/>
          <c:y val="2.9958868786695092E-3"/>
          <c:w val="0.96788321167883207"/>
          <c:h val="0.9037324778847089"/>
        </c:manualLayout>
      </c:layout>
      <c:bar3DChart>
        <c:barDir val="col"/>
        <c:grouping val="clustered"/>
        <c:varyColors val="0"/>
        <c:ser>
          <c:idx val="1"/>
          <c:order val="0"/>
          <c:tx>
            <c:strRef>
              <c:f>Qd_histórico_sensu_ingressante!$B$13</c:f>
              <c:strCache>
                <c:ptCount val="1"/>
                <c:pt idx="0">
                  <c:v>Programa</c:v>
                </c:pt>
              </c:strCache>
            </c:strRef>
          </c:tx>
          <c:spPr>
            <a:solidFill>
              <a:srgbClr val="FFC000"/>
            </a:solidFill>
            <a:effectLst>
              <a:outerShdw blurRad="40000" dist="22860" dir="5400000" rotWithShape="0">
                <a:srgbClr val="000000">
                  <a:alpha val="35000"/>
                </a:srgbClr>
              </a:outerShdw>
            </a:effectLst>
          </c:spPr>
          <c:invertIfNegative val="0"/>
          <c:dPt>
            <c:idx val="2"/>
            <c:invertIfNegative val="0"/>
            <c:bubble3D val="0"/>
            <c:spPr>
              <a:solidFill>
                <a:srgbClr val="FFC000"/>
              </a:solidFill>
              <a:effectLst>
                <a:outerShdw blurRad="40000" dist="2286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80F-42F2-B7AB-B8D5B768FC9A}"/>
              </c:ext>
            </c:extLst>
          </c:dPt>
          <c:dLbls>
            <c:dLbl>
              <c:idx val="0"/>
              <c:layout>
                <c:manualLayout>
                  <c:x val="1.0244863768088551E-2"/>
                  <c:y val="-2.54652266314939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80F-42F2-B7AB-B8D5B768FC9A}"/>
                </c:ext>
              </c:extLst>
            </c:dLbl>
            <c:dLbl>
              <c:idx val="1"/>
              <c:layout>
                <c:manualLayout>
                  <c:x val="1.3171967701828137E-2"/>
                  <c:y val="-7.63956798944817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80F-42F2-B7AB-B8D5B768FC9A}"/>
                </c:ext>
              </c:extLst>
            </c:dLbl>
            <c:dLbl>
              <c:idx val="2"/>
              <c:layout>
                <c:manualLayout>
                  <c:x val="1.1708415734958344E-2"/>
                  <c:y val="-5.0930453262987814E-3"/>
                </c:manualLayout>
              </c:layout>
              <c:spPr>
                <a:solidFill>
                  <a:schemeClr val="bg1"/>
                </a:solidFill>
              </c:spPr>
              <c:txPr>
                <a:bodyPr/>
                <a:lstStyle/>
                <a:p>
                  <a:pPr>
                    <a:defRPr sz="1000" b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Tahoma" panose="020B0604030504040204" pitchFamily="34" charset="0"/>
                      <a:cs typeface="Tahoma" panose="020B0604030504040204" pitchFamily="34" charset="0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80F-42F2-B7AB-B8D5B768FC9A}"/>
                </c:ext>
              </c:extLst>
            </c:dLbl>
            <c:dLbl>
              <c:idx val="3"/>
              <c:layout>
                <c:manualLayout>
                  <c:x val="1.463551966869793E-2"/>
                  <c:y val="-5.09304532629878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80F-42F2-B7AB-B8D5B768FC9A}"/>
                </c:ext>
              </c:extLst>
            </c:dLbl>
            <c:dLbl>
              <c:idx val="4"/>
              <c:layout>
                <c:manualLayout>
                  <c:x val="1.1708415734958344E-2"/>
                  <c:y val="-2.54652266314939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80F-42F2-B7AB-B8D5B768FC9A}"/>
                </c:ext>
              </c:extLst>
            </c:dLbl>
            <c:dLbl>
              <c:idx val="5"/>
              <c:layout>
                <c:manualLayout>
                  <c:x val="1.463551966869793E-2"/>
                  <c:y val="-5.09304532629878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80F-42F2-B7AB-B8D5B768FC9A}"/>
                </c:ext>
              </c:extLst>
            </c:dLbl>
            <c:dLbl>
              <c:idx val="6"/>
              <c:layout>
                <c:manualLayout>
                  <c:x val="8.781311801218758E-3"/>
                  <c:y val="-1.01860906525975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80F-42F2-B7AB-B8D5B768FC9A}"/>
                </c:ext>
              </c:extLst>
            </c:dLbl>
            <c:dLbl>
              <c:idx val="7"/>
              <c:layout>
                <c:manualLayout>
                  <c:x val="8.781311801218758E-3"/>
                  <c:y val="-7.63956798944817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80F-42F2-B7AB-B8D5B768FC9A}"/>
                </c:ext>
              </c:extLst>
            </c:dLbl>
            <c:dLbl>
              <c:idx val="8"/>
              <c:layout>
                <c:manualLayout>
                  <c:x val="1.3171967701828137E-2"/>
                  <c:y val="-2.54652266314939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80F-42F2-B7AB-B8D5B768FC9A}"/>
                </c:ext>
              </c:extLst>
            </c:dLbl>
            <c:dLbl>
              <c:idx val="9"/>
              <c:layout>
                <c:manualLayout>
                  <c:x val="1.3171967701828137E-2"/>
                  <c:y val="-2.5465226631493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80F-42F2-B7AB-B8D5B768FC9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>
                    <a:solidFill>
                      <a:schemeClr val="tx1"/>
                    </a:solidFill>
                    <a:latin typeface="Century Gothic" panose="020B050202020202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Quadro_resumo!$C$13:$N$13</c:f>
              <c:numCache>
                <c:formatCode>General</c:formatCod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</c:numCache>
            </c:numRef>
          </c:cat>
          <c:val>
            <c:numRef>
              <c:f>Qd_histórico_sensu_ingressante!$C$24:$N$24</c:f>
              <c:numCache>
                <c:formatCode>General</c:formatCode>
                <c:ptCount val="12"/>
                <c:pt idx="0">
                  <c:v>8</c:v>
                </c:pt>
                <c:pt idx="1">
                  <c:v>8</c:v>
                </c:pt>
                <c:pt idx="2">
                  <c:v>12</c:v>
                </c:pt>
                <c:pt idx="3">
                  <c:v>15</c:v>
                </c:pt>
                <c:pt idx="4">
                  <c:v>29</c:v>
                </c:pt>
                <c:pt idx="5">
                  <c:v>34</c:v>
                </c:pt>
                <c:pt idx="6">
                  <c:v>35</c:v>
                </c:pt>
                <c:pt idx="7">
                  <c:v>53</c:v>
                </c:pt>
                <c:pt idx="8">
                  <c:v>74</c:v>
                </c:pt>
                <c:pt idx="9">
                  <c:v>81</c:v>
                </c:pt>
                <c:pt idx="10">
                  <c:v>70</c:v>
                </c:pt>
                <c:pt idx="11">
                  <c:v>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580F-42F2-B7AB-B8D5B768FC9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30"/>
        <c:shape val="box"/>
        <c:axId val="16644736"/>
        <c:axId val="22552960"/>
        <c:axId val="0"/>
      </c:bar3DChart>
      <c:catAx>
        <c:axId val="16644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800" b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pt-BR"/>
          </a:p>
        </c:txPr>
        <c:crossAx val="22552960"/>
        <c:crosses val="autoZero"/>
        <c:auto val="1"/>
        <c:lblAlgn val="ctr"/>
        <c:lblOffset val="100"/>
        <c:noMultiLvlLbl val="0"/>
      </c:catAx>
      <c:valAx>
        <c:axId val="225529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664473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058342707161607E-2"/>
          <c:y val="2.9958868786695092E-3"/>
          <c:w val="0.96788321167883207"/>
          <c:h val="0.9037324778847089"/>
        </c:manualLayout>
      </c:layout>
      <c:bar3DChart>
        <c:barDir val="col"/>
        <c:grouping val="clustered"/>
        <c:varyColors val="0"/>
        <c:ser>
          <c:idx val="1"/>
          <c:order val="0"/>
          <c:tx>
            <c:strRef>
              <c:f>Qd_histórico_sensu_titulados!$B$13</c:f>
              <c:strCache>
                <c:ptCount val="1"/>
                <c:pt idx="0">
                  <c:v>Programa</c:v>
                </c:pt>
              </c:strCache>
            </c:strRef>
          </c:tx>
          <c:spPr>
            <a:solidFill>
              <a:srgbClr val="FFC000"/>
            </a:solidFill>
            <a:effectLst>
              <a:outerShdw blurRad="40000" dist="22860" dir="5400000" rotWithShape="0">
                <a:srgbClr val="000000">
                  <a:alpha val="35000"/>
                </a:srgbClr>
              </a:outerShdw>
            </a:effectLst>
          </c:spPr>
          <c:invertIfNegative val="0"/>
          <c:dPt>
            <c:idx val="2"/>
            <c:invertIfNegative val="0"/>
            <c:bubble3D val="0"/>
            <c:spPr>
              <a:solidFill>
                <a:srgbClr val="FFC000"/>
              </a:solidFill>
              <a:effectLst>
                <a:outerShdw blurRad="40000" dist="2286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2C0-44C1-B30C-5CE810326D6B}"/>
              </c:ext>
            </c:extLst>
          </c:dPt>
          <c:dLbls>
            <c:dLbl>
              <c:idx val="0"/>
              <c:layout>
                <c:manualLayout>
                  <c:x val="1.0244863768088551E-2"/>
                  <c:y val="-2.54652266314939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2C0-44C1-B30C-5CE810326D6B}"/>
                </c:ext>
              </c:extLst>
            </c:dLbl>
            <c:dLbl>
              <c:idx val="1"/>
              <c:layout>
                <c:manualLayout>
                  <c:x val="1.3171967701828137E-2"/>
                  <c:y val="-7.63956798944817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2C0-44C1-B30C-5CE810326D6B}"/>
                </c:ext>
              </c:extLst>
            </c:dLbl>
            <c:dLbl>
              <c:idx val="2"/>
              <c:layout>
                <c:manualLayout>
                  <c:x val="1.1708415734958344E-2"/>
                  <c:y val="-5.0930453262987814E-3"/>
                </c:manualLayout>
              </c:layout>
              <c:spPr>
                <a:solidFill>
                  <a:schemeClr val="bg1"/>
                </a:solidFill>
              </c:spPr>
              <c:txPr>
                <a:bodyPr/>
                <a:lstStyle/>
                <a:p>
                  <a:pPr>
                    <a:defRPr sz="1000" b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Tahoma" panose="020B0604030504040204" pitchFamily="34" charset="0"/>
                      <a:cs typeface="Tahoma" panose="020B0604030504040204" pitchFamily="34" charset="0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2C0-44C1-B30C-5CE810326D6B}"/>
                </c:ext>
              </c:extLst>
            </c:dLbl>
            <c:dLbl>
              <c:idx val="3"/>
              <c:layout>
                <c:manualLayout>
                  <c:x val="1.463551966869793E-2"/>
                  <c:y val="-5.09304532629878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2C0-44C1-B30C-5CE810326D6B}"/>
                </c:ext>
              </c:extLst>
            </c:dLbl>
            <c:dLbl>
              <c:idx val="4"/>
              <c:layout>
                <c:manualLayout>
                  <c:x val="1.1708415734958344E-2"/>
                  <c:y val="-2.54652266314939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2C0-44C1-B30C-5CE810326D6B}"/>
                </c:ext>
              </c:extLst>
            </c:dLbl>
            <c:dLbl>
              <c:idx val="5"/>
              <c:layout>
                <c:manualLayout>
                  <c:x val="1.463551966869793E-2"/>
                  <c:y val="-5.09304532629878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2C0-44C1-B30C-5CE810326D6B}"/>
                </c:ext>
              </c:extLst>
            </c:dLbl>
            <c:dLbl>
              <c:idx val="6"/>
              <c:layout>
                <c:manualLayout>
                  <c:x val="8.781311801218758E-3"/>
                  <c:y val="-1.01860906525975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2C0-44C1-B30C-5CE810326D6B}"/>
                </c:ext>
              </c:extLst>
            </c:dLbl>
            <c:dLbl>
              <c:idx val="7"/>
              <c:layout>
                <c:manualLayout>
                  <c:x val="8.781311801218758E-3"/>
                  <c:y val="-7.63956798944817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2C0-44C1-B30C-5CE810326D6B}"/>
                </c:ext>
              </c:extLst>
            </c:dLbl>
            <c:dLbl>
              <c:idx val="8"/>
              <c:layout>
                <c:manualLayout>
                  <c:x val="1.3171967701828137E-2"/>
                  <c:y val="-2.54652266314939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2C0-44C1-B30C-5CE810326D6B}"/>
                </c:ext>
              </c:extLst>
            </c:dLbl>
            <c:dLbl>
              <c:idx val="9"/>
              <c:layout>
                <c:manualLayout>
                  <c:x val="1.3171967701828137E-2"/>
                  <c:y val="-2.5465226631493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2C0-44C1-B30C-5CE810326D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>
                    <a:solidFill>
                      <a:schemeClr val="tx1"/>
                    </a:solidFill>
                    <a:latin typeface="Century Gothic" panose="020B050202020202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Quadro_resumo!$C$13:$N$13</c:f>
              <c:numCache>
                <c:formatCode>General</c:formatCod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</c:numCache>
            </c:numRef>
          </c:cat>
          <c:val>
            <c:numRef>
              <c:f>Qd_histórico_sensu_titulados!$C$48:$N$48</c:f>
              <c:numCache>
                <c:formatCode>General</c:formatCode>
                <c:ptCount val="12"/>
                <c:pt idx="0">
                  <c:v>37</c:v>
                </c:pt>
                <c:pt idx="1">
                  <c:v>39</c:v>
                </c:pt>
                <c:pt idx="2">
                  <c:v>51</c:v>
                </c:pt>
                <c:pt idx="3">
                  <c:v>61</c:v>
                </c:pt>
                <c:pt idx="4">
                  <c:v>87</c:v>
                </c:pt>
                <c:pt idx="5">
                  <c:v>143</c:v>
                </c:pt>
                <c:pt idx="6">
                  <c:v>147</c:v>
                </c:pt>
                <c:pt idx="7">
                  <c:v>220</c:v>
                </c:pt>
                <c:pt idx="8">
                  <c:v>215</c:v>
                </c:pt>
                <c:pt idx="9">
                  <c:v>227</c:v>
                </c:pt>
                <c:pt idx="10">
                  <c:v>272</c:v>
                </c:pt>
                <c:pt idx="11" formatCode="0">
                  <c:v>259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2C0-44C1-B30C-5CE810326D6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30"/>
        <c:shape val="box"/>
        <c:axId val="16644736"/>
        <c:axId val="22552960"/>
        <c:axId val="0"/>
      </c:bar3DChart>
      <c:catAx>
        <c:axId val="16644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800" b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pt-BR"/>
          </a:p>
        </c:txPr>
        <c:crossAx val="22552960"/>
        <c:crosses val="autoZero"/>
        <c:auto val="1"/>
        <c:lblAlgn val="ctr"/>
        <c:lblOffset val="100"/>
        <c:noMultiLvlLbl val="0"/>
      </c:catAx>
      <c:valAx>
        <c:axId val="225529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664473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058342707161607E-2"/>
          <c:y val="2.9958868786695092E-3"/>
          <c:w val="0.96788321167883207"/>
          <c:h val="0.9037324778847089"/>
        </c:manualLayout>
      </c:layout>
      <c:bar3DChart>
        <c:barDir val="col"/>
        <c:grouping val="clustered"/>
        <c:varyColors val="0"/>
        <c:ser>
          <c:idx val="1"/>
          <c:order val="0"/>
          <c:tx>
            <c:strRef>
              <c:f>Qd_histórico_sensu_titulados!$B$13</c:f>
              <c:strCache>
                <c:ptCount val="1"/>
                <c:pt idx="0">
                  <c:v>Programa</c:v>
                </c:pt>
              </c:strCache>
            </c:strRef>
          </c:tx>
          <c:spPr>
            <a:solidFill>
              <a:srgbClr val="FFC000"/>
            </a:solidFill>
            <a:effectLst>
              <a:outerShdw blurRad="40000" dist="22860" dir="5400000" rotWithShape="0">
                <a:srgbClr val="000000">
                  <a:alpha val="35000"/>
                </a:srgbClr>
              </a:outerShdw>
            </a:effectLst>
          </c:spPr>
          <c:invertIfNegative val="0"/>
          <c:dPt>
            <c:idx val="2"/>
            <c:invertIfNegative val="0"/>
            <c:bubble3D val="0"/>
            <c:spPr>
              <a:solidFill>
                <a:srgbClr val="FFC000"/>
              </a:solidFill>
              <a:effectLst>
                <a:outerShdw blurRad="40000" dist="2286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A30-4D63-9344-1358F0FC5C00}"/>
              </c:ext>
            </c:extLst>
          </c:dPt>
          <c:dLbls>
            <c:dLbl>
              <c:idx val="0"/>
              <c:layout>
                <c:manualLayout>
                  <c:x val="1.0244863768088551E-2"/>
                  <c:y val="-2.54652266314939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A30-4D63-9344-1358F0FC5C00}"/>
                </c:ext>
              </c:extLst>
            </c:dLbl>
            <c:dLbl>
              <c:idx val="1"/>
              <c:layout>
                <c:manualLayout>
                  <c:x val="1.3171967701828137E-2"/>
                  <c:y val="-7.63956798944817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A30-4D63-9344-1358F0FC5C00}"/>
                </c:ext>
              </c:extLst>
            </c:dLbl>
            <c:dLbl>
              <c:idx val="2"/>
              <c:layout>
                <c:manualLayout>
                  <c:x val="1.1708415734958344E-2"/>
                  <c:y val="-5.0930453262987814E-3"/>
                </c:manualLayout>
              </c:layout>
              <c:spPr>
                <a:solidFill>
                  <a:schemeClr val="bg1"/>
                </a:solidFill>
              </c:spPr>
              <c:txPr>
                <a:bodyPr/>
                <a:lstStyle/>
                <a:p>
                  <a:pPr>
                    <a:defRPr sz="1000" b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Tahoma" panose="020B0604030504040204" pitchFamily="34" charset="0"/>
                      <a:cs typeface="Tahoma" panose="020B0604030504040204" pitchFamily="34" charset="0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A30-4D63-9344-1358F0FC5C00}"/>
                </c:ext>
              </c:extLst>
            </c:dLbl>
            <c:dLbl>
              <c:idx val="3"/>
              <c:layout>
                <c:manualLayout>
                  <c:x val="1.463551966869793E-2"/>
                  <c:y val="-5.09304532629878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A30-4D63-9344-1358F0FC5C00}"/>
                </c:ext>
              </c:extLst>
            </c:dLbl>
            <c:dLbl>
              <c:idx val="4"/>
              <c:layout>
                <c:manualLayout>
                  <c:x val="1.1708415734958344E-2"/>
                  <c:y val="-2.54652266314939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A30-4D63-9344-1358F0FC5C00}"/>
                </c:ext>
              </c:extLst>
            </c:dLbl>
            <c:dLbl>
              <c:idx val="5"/>
              <c:layout>
                <c:manualLayout>
                  <c:x val="1.463551966869793E-2"/>
                  <c:y val="-5.09304532629878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A30-4D63-9344-1358F0FC5C00}"/>
                </c:ext>
              </c:extLst>
            </c:dLbl>
            <c:dLbl>
              <c:idx val="6"/>
              <c:layout>
                <c:manualLayout>
                  <c:x val="8.781311801218758E-3"/>
                  <c:y val="-1.01860906525975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A30-4D63-9344-1358F0FC5C00}"/>
                </c:ext>
              </c:extLst>
            </c:dLbl>
            <c:dLbl>
              <c:idx val="7"/>
              <c:layout>
                <c:manualLayout>
                  <c:x val="8.781311801218758E-3"/>
                  <c:y val="-7.63956798944817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A30-4D63-9344-1358F0FC5C00}"/>
                </c:ext>
              </c:extLst>
            </c:dLbl>
            <c:dLbl>
              <c:idx val="8"/>
              <c:layout>
                <c:manualLayout>
                  <c:x val="1.3171967701828137E-2"/>
                  <c:y val="-2.54652266314939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A30-4D63-9344-1358F0FC5C00}"/>
                </c:ext>
              </c:extLst>
            </c:dLbl>
            <c:dLbl>
              <c:idx val="9"/>
              <c:layout>
                <c:manualLayout>
                  <c:x val="1.3171967701828137E-2"/>
                  <c:y val="-2.5465226631493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A30-4D63-9344-1358F0FC5C0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>
                    <a:solidFill>
                      <a:schemeClr val="tx1"/>
                    </a:solidFill>
                    <a:latin typeface="Century Gothic" panose="020B050202020202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Quadro_resumo!$C$13:$N$13</c:f>
              <c:numCache>
                <c:formatCode>General</c:formatCod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</c:numCache>
            </c:numRef>
          </c:cat>
          <c:val>
            <c:numRef>
              <c:f>Qd_histórico_sensu_titulados!$C$24:$N$24</c:f>
              <c:numCache>
                <c:formatCode>General</c:formatCode>
                <c:ptCount val="12"/>
                <c:pt idx="0">
                  <c:v>2</c:v>
                </c:pt>
                <c:pt idx="1">
                  <c:v>6</c:v>
                </c:pt>
                <c:pt idx="2">
                  <c:v>6</c:v>
                </c:pt>
                <c:pt idx="3">
                  <c:v>1</c:v>
                </c:pt>
                <c:pt idx="4">
                  <c:v>9</c:v>
                </c:pt>
                <c:pt idx="5">
                  <c:v>11</c:v>
                </c:pt>
                <c:pt idx="6">
                  <c:v>15</c:v>
                </c:pt>
                <c:pt idx="7">
                  <c:v>18</c:v>
                </c:pt>
                <c:pt idx="8">
                  <c:v>24</c:v>
                </c:pt>
                <c:pt idx="9">
                  <c:v>33</c:v>
                </c:pt>
                <c:pt idx="10">
                  <c:v>36</c:v>
                </c:pt>
                <c:pt idx="11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EA30-4D63-9344-1358F0FC5C0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30"/>
        <c:shape val="box"/>
        <c:axId val="16644736"/>
        <c:axId val="22552960"/>
        <c:axId val="0"/>
      </c:bar3DChart>
      <c:catAx>
        <c:axId val="16644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800" b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pt-BR"/>
          </a:p>
        </c:txPr>
        <c:crossAx val="22552960"/>
        <c:crosses val="autoZero"/>
        <c:auto val="1"/>
        <c:lblAlgn val="ctr"/>
        <c:lblOffset val="100"/>
        <c:noMultiLvlLbl val="0"/>
      </c:catAx>
      <c:valAx>
        <c:axId val="225529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664473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033713940155529E-2"/>
          <c:y val="3.4920634920634921E-2"/>
          <c:w val="0.95753424777186769"/>
          <c:h val="0.8860849893763279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Quadro_resumo!$B$91</c:f>
              <c:strCache>
                <c:ptCount val="1"/>
                <c:pt idx="0">
                  <c:v>Doutorado</c:v>
                </c:pt>
              </c:strCache>
            </c:strRef>
          </c:tx>
          <c:spPr>
            <a:solidFill>
              <a:srgbClr val="00B050"/>
            </a:solidFill>
            <a:effectLst>
              <a:outerShdw blurRad="50800" dist="50800" dir="5400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>
                    <a:solidFill>
                      <a:schemeClr val="tx1"/>
                    </a:solidFill>
                    <a:latin typeface="Century Gothic" panose="020B050202020202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Quadro_resumo!$C$90:$N$90</c:f>
              <c:numCache>
                <c:formatCode>General</c:formatCod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</c:numCache>
            </c:numRef>
          </c:cat>
          <c:val>
            <c:numRef>
              <c:f>Quadro_resumo!$C$91:$N$91</c:f>
              <c:numCache>
                <c:formatCode>General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3</c:v>
                </c:pt>
                <c:pt idx="6">
                  <c:v>3</c:v>
                </c:pt>
                <c:pt idx="7">
                  <c:v>5</c:v>
                </c:pt>
                <c:pt idx="8">
                  <c:v>8</c:v>
                </c:pt>
                <c:pt idx="9">
                  <c:v>8</c:v>
                </c:pt>
                <c:pt idx="10">
                  <c:v>8</c:v>
                </c:pt>
                <c:pt idx="11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FC-4F99-B309-71889915EB4C}"/>
            </c:ext>
          </c:extLst>
        </c:ser>
        <c:ser>
          <c:idx val="1"/>
          <c:order val="1"/>
          <c:tx>
            <c:strRef>
              <c:f>Quadro_resumo!$B$92</c:f>
              <c:strCache>
                <c:ptCount val="1"/>
                <c:pt idx="0">
                  <c:v>Mestrado</c:v>
                </c:pt>
              </c:strCache>
            </c:strRef>
          </c:tx>
          <c:spPr>
            <a:solidFill>
              <a:srgbClr val="FFFF00"/>
            </a:solidFill>
            <a:effectLst>
              <a:outerShdw blurRad="50800" dist="50800" dir="5400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effectLst>
                <a:outerShdw blurRad="50800" dist="50800" dir="5400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2-20FC-4F99-B309-71889915EB4C}"/>
              </c:ext>
            </c:extLst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effectLst>
                <a:outerShdw blurRad="50800" dist="50800" dir="5400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4-20FC-4F99-B309-71889915EB4C}"/>
              </c:ext>
            </c:extLst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effectLst>
                <a:outerShdw blurRad="50800" dist="50800" dir="5400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6-20FC-4F99-B309-71889915EB4C}"/>
              </c:ext>
            </c:extLst>
          </c:dPt>
          <c:dPt>
            <c:idx val="3"/>
            <c:invertIfNegative val="0"/>
            <c:bubble3D val="0"/>
            <c:spPr>
              <a:solidFill>
                <a:srgbClr val="FFC000"/>
              </a:solidFill>
              <a:effectLst>
                <a:outerShdw blurRad="50800" dist="50800" dir="5400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8-20FC-4F99-B309-71889915EB4C}"/>
              </c:ext>
            </c:extLst>
          </c:dPt>
          <c:dPt>
            <c:idx val="4"/>
            <c:invertIfNegative val="0"/>
            <c:bubble3D val="0"/>
            <c:spPr>
              <a:solidFill>
                <a:srgbClr val="FFC000"/>
              </a:solidFill>
              <a:effectLst>
                <a:outerShdw blurRad="50800" dist="50800" dir="5400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A-20FC-4F99-B309-71889915EB4C}"/>
              </c:ext>
            </c:extLst>
          </c:dPt>
          <c:dPt>
            <c:idx val="5"/>
            <c:invertIfNegative val="0"/>
            <c:bubble3D val="0"/>
            <c:spPr>
              <a:solidFill>
                <a:srgbClr val="FFC000"/>
              </a:solidFill>
              <a:effectLst>
                <a:outerShdw blurRad="50800" dist="50800" dir="5400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C-20FC-4F99-B309-71889915EB4C}"/>
              </c:ext>
            </c:extLst>
          </c:dPt>
          <c:dPt>
            <c:idx val="6"/>
            <c:invertIfNegative val="0"/>
            <c:bubble3D val="0"/>
            <c:spPr>
              <a:solidFill>
                <a:srgbClr val="FFC000"/>
              </a:solidFill>
              <a:effectLst>
                <a:outerShdw blurRad="50800" dist="50800" dir="5400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E-20FC-4F99-B309-71889915EB4C}"/>
              </c:ext>
            </c:extLst>
          </c:dPt>
          <c:dPt>
            <c:idx val="7"/>
            <c:invertIfNegative val="0"/>
            <c:bubble3D val="0"/>
            <c:spPr>
              <a:solidFill>
                <a:srgbClr val="FFC000"/>
              </a:solidFill>
              <a:effectLst>
                <a:outerShdw blurRad="50800" dist="50800" dir="5400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10-20FC-4F99-B309-71889915EB4C}"/>
              </c:ext>
            </c:extLst>
          </c:dPt>
          <c:dPt>
            <c:idx val="8"/>
            <c:invertIfNegative val="0"/>
            <c:bubble3D val="0"/>
            <c:spPr>
              <a:solidFill>
                <a:srgbClr val="FFC000"/>
              </a:solidFill>
              <a:effectLst>
                <a:outerShdw blurRad="50800" dist="50800" dir="5400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12-20FC-4F99-B309-71889915EB4C}"/>
              </c:ext>
            </c:extLst>
          </c:dPt>
          <c:dPt>
            <c:idx val="9"/>
            <c:invertIfNegative val="0"/>
            <c:bubble3D val="0"/>
            <c:spPr>
              <a:solidFill>
                <a:srgbClr val="FFC000"/>
              </a:solidFill>
              <a:effectLst>
                <a:outerShdw blurRad="50800" dist="50800" dir="5400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14-20FC-4F99-B309-71889915EB4C}"/>
              </c:ext>
            </c:extLst>
          </c:dPt>
          <c:dPt>
            <c:idx val="10"/>
            <c:invertIfNegative val="0"/>
            <c:bubble3D val="0"/>
            <c:spPr>
              <a:solidFill>
                <a:srgbClr val="FFC000"/>
              </a:solidFill>
              <a:effectLst>
                <a:outerShdw blurRad="50800" dist="50800" dir="5400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16-20FC-4F99-B309-71889915EB4C}"/>
              </c:ext>
            </c:extLst>
          </c:dPt>
          <c:dPt>
            <c:idx val="11"/>
            <c:invertIfNegative val="0"/>
            <c:bubble3D val="0"/>
            <c:spPr>
              <a:solidFill>
                <a:srgbClr val="FFC000"/>
              </a:solidFill>
              <a:effectLst>
                <a:outerShdw blurRad="50800" dist="50800" dir="5400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18-20FC-4F99-B309-71889915EB4C}"/>
              </c:ext>
            </c:extLst>
          </c:dPt>
          <c:dLbls>
            <c:dLbl>
              <c:idx val="9"/>
              <c:layout>
                <c:manualLayout>
                  <c:x val="1.023790087024844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20FC-4F99-B309-71889915EB4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>
                    <a:solidFill>
                      <a:schemeClr val="tx1"/>
                    </a:solidFill>
                    <a:latin typeface="Century Gothic" panose="020B050202020202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Quadro_resumo!$C$90:$N$90</c:f>
              <c:numCache>
                <c:formatCode>General</c:formatCod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</c:numCache>
            </c:numRef>
          </c:cat>
          <c:val>
            <c:numRef>
              <c:f>Quadro_resumo!$C$92:$N$92</c:f>
              <c:numCache>
                <c:formatCode>General</c:formatCode>
                <c:ptCount val="12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8</c:v>
                </c:pt>
                <c:pt idx="4">
                  <c:v>9</c:v>
                </c:pt>
                <c:pt idx="5">
                  <c:v>14</c:v>
                </c:pt>
                <c:pt idx="6">
                  <c:v>15</c:v>
                </c:pt>
                <c:pt idx="7">
                  <c:v>16</c:v>
                </c:pt>
                <c:pt idx="8">
                  <c:v>18</c:v>
                </c:pt>
                <c:pt idx="9">
                  <c:v>21</c:v>
                </c:pt>
                <c:pt idx="10">
                  <c:v>21</c:v>
                </c:pt>
                <c:pt idx="11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20FC-4F99-B309-71889915EB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8082560"/>
        <c:axId val="28084096"/>
        <c:axId val="0"/>
      </c:bar3DChart>
      <c:catAx>
        <c:axId val="28082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800" b="0">
                <a:latin typeface="Century Gothic" panose="020B0502020202020204" pitchFamily="34" charset="0"/>
              </a:defRPr>
            </a:pPr>
            <a:endParaRPr lang="pt-BR"/>
          </a:p>
        </c:txPr>
        <c:crossAx val="28084096"/>
        <c:crosses val="autoZero"/>
        <c:auto val="1"/>
        <c:lblAlgn val="ctr"/>
        <c:lblOffset val="100"/>
        <c:noMultiLvlLbl val="0"/>
      </c:catAx>
      <c:valAx>
        <c:axId val="28084096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crossAx val="280825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6.5065343394575675E-2"/>
          <c:y val="6.3180411045714716E-2"/>
          <c:w val="0.19880522747156601"/>
          <c:h val="0.11295788026496688"/>
        </c:manualLayout>
      </c:layout>
      <c:overlay val="0"/>
      <c:txPr>
        <a:bodyPr/>
        <a:lstStyle/>
        <a:p>
          <a:pPr>
            <a:defRPr sz="700">
              <a:latin typeface="Century Gothic" panose="020B0502020202020204" pitchFamily="34" charset="0"/>
            </a:defRPr>
          </a:pPr>
          <a:endParaRPr lang="pt-BR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058394160583942E-2"/>
          <c:y val="2.4691358024691357E-2"/>
          <c:w val="0.96788321167883207"/>
          <c:h val="0.9037324778847089"/>
        </c:manualLayout>
      </c:layout>
      <c:bar3DChart>
        <c:barDir val="col"/>
        <c:grouping val="clustered"/>
        <c:varyColors val="0"/>
        <c:ser>
          <c:idx val="1"/>
          <c:order val="0"/>
          <c:tx>
            <c:strRef>
              <c:f>Qd_histórico_sensu_titulados!$B$13</c:f>
              <c:strCache>
                <c:ptCount val="1"/>
                <c:pt idx="0">
                  <c:v>Programa</c:v>
                </c:pt>
              </c:strCache>
            </c:strRef>
          </c:tx>
          <c:spPr>
            <a:solidFill>
              <a:srgbClr val="FFC000"/>
            </a:solidFill>
            <a:effectLst>
              <a:outerShdw blurRad="40000" dist="22860" dir="5400000" rotWithShape="0">
                <a:srgbClr val="000000">
                  <a:alpha val="35000"/>
                </a:srgbClr>
              </a:outerShdw>
            </a:effectLst>
          </c:spPr>
          <c:invertIfNegative val="0"/>
          <c:dPt>
            <c:idx val="2"/>
            <c:invertIfNegative val="0"/>
            <c:bubble3D val="0"/>
            <c:spPr>
              <a:solidFill>
                <a:srgbClr val="FFC000"/>
              </a:solidFill>
              <a:effectLst>
                <a:outerShdw blurRad="40000" dist="2286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320-4293-83CF-C822524F14ED}"/>
              </c:ext>
            </c:extLst>
          </c:dPt>
          <c:dLbls>
            <c:dLbl>
              <c:idx val="0"/>
              <c:layout>
                <c:manualLayout>
                  <c:x val="1.0244863768088551E-2"/>
                  <c:y val="-2.54652266314939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320-4293-83CF-C822524F14ED}"/>
                </c:ext>
              </c:extLst>
            </c:dLbl>
            <c:dLbl>
              <c:idx val="1"/>
              <c:layout>
                <c:manualLayout>
                  <c:x val="1.3171967701828137E-2"/>
                  <c:y val="-7.63956798944817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320-4293-83CF-C822524F14ED}"/>
                </c:ext>
              </c:extLst>
            </c:dLbl>
            <c:dLbl>
              <c:idx val="2"/>
              <c:layout>
                <c:manualLayout>
                  <c:x val="1.1708415734958344E-2"/>
                  <c:y val="-5.0930453262987814E-3"/>
                </c:manualLayout>
              </c:layout>
              <c:spPr>
                <a:solidFill>
                  <a:schemeClr val="bg1"/>
                </a:solidFill>
              </c:spPr>
              <c:txPr>
                <a:bodyPr/>
                <a:lstStyle/>
                <a:p>
                  <a:pPr>
                    <a:defRPr sz="1000" b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Tahoma" panose="020B0604030504040204" pitchFamily="34" charset="0"/>
                      <a:cs typeface="Tahoma" panose="020B0604030504040204" pitchFamily="34" charset="0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320-4293-83CF-C822524F14ED}"/>
                </c:ext>
              </c:extLst>
            </c:dLbl>
            <c:dLbl>
              <c:idx val="3"/>
              <c:layout>
                <c:manualLayout>
                  <c:x val="1.463551966869793E-2"/>
                  <c:y val="-5.09304532629878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320-4293-83CF-C822524F14ED}"/>
                </c:ext>
              </c:extLst>
            </c:dLbl>
            <c:dLbl>
              <c:idx val="4"/>
              <c:layout>
                <c:manualLayout>
                  <c:x val="1.1708415734958344E-2"/>
                  <c:y val="-2.54652266314939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320-4293-83CF-C822524F14ED}"/>
                </c:ext>
              </c:extLst>
            </c:dLbl>
            <c:dLbl>
              <c:idx val="5"/>
              <c:layout>
                <c:manualLayout>
                  <c:x val="1.463551966869793E-2"/>
                  <c:y val="-5.09304532629878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320-4293-83CF-C822524F14ED}"/>
                </c:ext>
              </c:extLst>
            </c:dLbl>
            <c:dLbl>
              <c:idx val="6"/>
              <c:layout>
                <c:manualLayout>
                  <c:x val="8.781311801218758E-3"/>
                  <c:y val="-1.01860906525975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320-4293-83CF-C822524F14ED}"/>
                </c:ext>
              </c:extLst>
            </c:dLbl>
            <c:dLbl>
              <c:idx val="7"/>
              <c:layout>
                <c:manualLayout>
                  <c:x val="8.781311801218758E-3"/>
                  <c:y val="-7.63956798944817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320-4293-83CF-C822524F14ED}"/>
                </c:ext>
              </c:extLst>
            </c:dLbl>
            <c:dLbl>
              <c:idx val="8"/>
              <c:layout>
                <c:manualLayout>
                  <c:x val="1.3171967701828137E-2"/>
                  <c:y val="-2.54652266314939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320-4293-83CF-C822524F14ED}"/>
                </c:ext>
              </c:extLst>
            </c:dLbl>
            <c:dLbl>
              <c:idx val="9"/>
              <c:layout>
                <c:manualLayout>
                  <c:x val="1.3171967701828137E-2"/>
                  <c:y val="-2.5465226631493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320-4293-83CF-C822524F14E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>
                    <a:solidFill>
                      <a:schemeClr val="tx1"/>
                    </a:solidFill>
                    <a:latin typeface="Century Gothic" panose="020B050202020202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Quadro_resumo!$C$13:$N$13</c:f>
              <c:numCache>
                <c:formatCode>General</c:formatCod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</c:numCache>
            </c:numRef>
          </c:cat>
          <c:val>
            <c:numRef>
              <c:f>Qd_histórico_sensu_titulados!$C$47:$N$47</c:f>
              <c:numCache>
                <c:formatCode>General</c:formatCode>
                <c:ptCount val="12"/>
                <c:pt idx="0">
                  <c:v>35</c:v>
                </c:pt>
                <c:pt idx="1">
                  <c:v>33</c:v>
                </c:pt>
                <c:pt idx="2">
                  <c:v>45</c:v>
                </c:pt>
                <c:pt idx="3">
                  <c:v>60</c:v>
                </c:pt>
                <c:pt idx="4">
                  <c:v>78</c:v>
                </c:pt>
                <c:pt idx="5">
                  <c:v>132</c:v>
                </c:pt>
                <c:pt idx="6">
                  <c:v>132</c:v>
                </c:pt>
                <c:pt idx="7">
                  <c:v>202</c:v>
                </c:pt>
                <c:pt idx="8">
                  <c:v>191</c:v>
                </c:pt>
                <c:pt idx="9" formatCode="0">
                  <c:v>194</c:v>
                </c:pt>
                <c:pt idx="10" formatCode="0">
                  <c:v>236</c:v>
                </c:pt>
                <c:pt idx="11" formatCode="0">
                  <c:v>205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4320-4293-83CF-C822524F14E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30"/>
        <c:shape val="box"/>
        <c:axId val="16644736"/>
        <c:axId val="22552960"/>
        <c:axId val="0"/>
      </c:bar3DChart>
      <c:catAx>
        <c:axId val="16644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800" b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pt-BR"/>
          </a:p>
        </c:txPr>
        <c:crossAx val="22552960"/>
        <c:crosses val="autoZero"/>
        <c:auto val="1"/>
        <c:lblAlgn val="ctr"/>
        <c:lblOffset val="100"/>
        <c:noMultiLvlLbl val="0"/>
      </c:catAx>
      <c:valAx>
        <c:axId val="225529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664473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058342707161607E-2"/>
          <c:y val="2.9958868786695092E-3"/>
          <c:w val="0.96788321167883207"/>
          <c:h val="0.9037324778847089"/>
        </c:manualLayout>
      </c:layout>
      <c:bar3DChart>
        <c:barDir val="col"/>
        <c:grouping val="clustered"/>
        <c:varyColors val="0"/>
        <c:ser>
          <c:idx val="1"/>
          <c:order val="0"/>
          <c:tx>
            <c:strRef>
              <c:f>Qd_histórico_sensu_anobase!$B$13</c:f>
              <c:strCache>
                <c:ptCount val="1"/>
                <c:pt idx="0">
                  <c:v>Programa</c:v>
                </c:pt>
              </c:strCache>
            </c:strRef>
          </c:tx>
          <c:spPr>
            <a:solidFill>
              <a:srgbClr val="FFC000"/>
            </a:solidFill>
            <a:effectLst>
              <a:outerShdw blurRad="40000" dist="22860" dir="5400000" rotWithShape="0">
                <a:srgbClr val="000000">
                  <a:alpha val="35000"/>
                </a:srgbClr>
              </a:outerShdw>
            </a:effectLst>
          </c:spPr>
          <c:invertIfNegative val="0"/>
          <c:dPt>
            <c:idx val="2"/>
            <c:invertIfNegative val="0"/>
            <c:bubble3D val="0"/>
            <c:spPr>
              <a:solidFill>
                <a:srgbClr val="FFC000"/>
              </a:solidFill>
              <a:effectLst>
                <a:outerShdw blurRad="40000" dist="2286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051-4B5A-ADF6-8C2445CDE83B}"/>
              </c:ext>
            </c:extLst>
          </c:dPt>
          <c:dLbls>
            <c:dLbl>
              <c:idx val="0"/>
              <c:layout>
                <c:manualLayout>
                  <c:x val="1.0244863768088551E-2"/>
                  <c:y val="-2.54652266314939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051-4B5A-ADF6-8C2445CDE83B}"/>
                </c:ext>
              </c:extLst>
            </c:dLbl>
            <c:dLbl>
              <c:idx val="1"/>
              <c:layout>
                <c:manualLayout>
                  <c:x val="1.3171967701828137E-2"/>
                  <c:y val="-7.63956798944817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051-4B5A-ADF6-8C2445CDE83B}"/>
                </c:ext>
              </c:extLst>
            </c:dLbl>
            <c:dLbl>
              <c:idx val="2"/>
              <c:layout>
                <c:manualLayout>
                  <c:x val="1.1708415734958344E-2"/>
                  <c:y val="-5.0930453262987814E-3"/>
                </c:manualLayout>
              </c:layout>
              <c:spPr>
                <a:solidFill>
                  <a:schemeClr val="bg1"/>
                </a:solidFill>
              </c:spPr>
              <c:txPr>
                <a:bodyPr/>
                <a:lstStyle/>
                <a:p>
                  <a:pPr>
                    <a:defRPr sz="1000" b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Tahoma" panose="020B0604030504040204" pitchFamily="34" charset="0"/>
                      <a:cs typeface="Tahoma" panose="020B0604030504040204" pitchFamily="34" charset="0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051-4B5A-ADF6-8C2445CDE83B}"/>
                </c:ext>
              </c:extLst>
            </c:dLbl>
            <c:dLbl>
              <c:idx val="3"/>
              <c:layout>
                <c:manualLayout>
                  <c:x val="1.463551966869793E-2"/>
                  <c:y val="-5.09304532629878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051-4B5A-ADF6-8C2445CDE83B}"/>
                </c:ext>
              </c:extLst>
            </c:dLbl>
            <c:dLbl>
              <c:idx val="4"/>
              <c:layout>
                <c:manualLayout>
                  <c:x val="1.1708415734958344E-2"/>
                  <c:y val="-2.54652266314939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051-4B5A-ADF6-8C2445CDE83B}"/>
                </c:ext>
              </c:extLst>
            </c:dLbl>
            <c:dLbl>
              <c:idx val="5"/>
              <c:layout>
                <c:manualLayout>
                  <c:x val="1.463551966869793E-2"/>
                  <c:y val="-5.09304532629878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051-4B5A-ADF6-8C2445CDE83B}"/>
                </c:ext>
              </c:extLst>
            </c:dLbl>
            <c:dLbl>
              <c:idx val="6"/>
              <c:layout>
                <c:manualLayout>
                  <c:x val="8.781311801218758E-3"/>
                  <c:y val="-1.01860906525975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051-4B5A-ADF6-8C2445CDE83B}"/>
                </c:ext>
              </c:extLst>
            </c:dLbl>
            <c:dLbl>
              <c:idx val="7"/>
              <c:layout>
                <c:manualLayout>
                  <c:x val="8.781311801218758E-3"/>
                  <c:y val="-7.63956798944817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051-4B5A-ADF6-8C2445CDE83B}"/>
                </c:ext>
              </c:extLst>
            </c:dLbl>
            <c:dLbl>
              <c:idx val="8"/>
              <c:layout>
                <c:manualLayout>
                  <c:x val="1.3171967701828137E-2"/>
                  <c:y val="-2.54652266314939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051-4B5A-ADF6-8C2445CDE83B}"/>
                </c:ext>
              </c:extLst>
            </c:dLbl>
            <c:dLbl>
              <c:idx val="9"/>
              <c:layout>
                <c:manualLayout>
                  <c:x val="1.3171967701828137E-2"/>
                  <c:y val="-2.5465226631493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051-4B5A-ADF6-8C2445CDE8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>
                    <a:solidFill>
                      <a:schemeClr val="tx1"/>
                    </a:solidFill>
                    <a:latin typeface="Century Gothic" panose="020B050202020202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Quadro_resumo!$C$13:$N$13</c:f>
              <c:numCache>
                <c:formatCode>General</c:formatCod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</c:numCache>
            </c:numRef>
          </c:cat>
          <c:val>
            <c:numRef>
              <c:f>Qd_histórico_sensu_anobase!$C$48:$N$48</c:f>
              <c:numCache>
                <c:formatCode>General</c:formatCode>
                <c:ptCount val="12"/>
                <c:pt idx="0">
                  <c:v>104</c:v>
                </c:pt>
                <c:pt idx="1">
                  <c:v>138</c:v>
                </c:pt>
                <c:pt idx="2">
                  <c:v>174</c:v>
                </c:pt>
                <c:pt idx="3">
                  <c:v>268</c:v>
                </c:pt>
                <c:pt idx="4">
                  <c:v>356</c:v>
                </c:pt>
                <c:pt idx="5">
                  <c:v>473</c:v>
                </c:pt>
                <c:pt idx="6">
                  <c:v>576</c:v>
                </c:pt>
                <c:pt idx="7">
                  <c:v>605</c:v>
                </c:pt>
                <c:pt idx="8">
                  <c:v>682</c:v>
                </c:pt>
                <c:pt idx="9">
                  <c:v>721</c:v>
                </c:pt>
                <c:pt idx="10">
                  <c:v>758</c:v>
                </c:pt>
                <c:pt idx="11">
                  <c:v>903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6051-4B5A-ADF6-8C2445CDE83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30"/>
        <c:shape val="box"/>
        <c:axId val="16644736"/>
        <c:axId val="22552960"/>
        <c:axId val="0"/>
      </c:bar3DChart>
      <c:catAx>
        <c:axId val="16644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000" b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pt-BR"/>
          </a:p>
        </c:txPr>
        <c:crossAx val="22552960"/>
        <c:crosses val="autoZero"/>
        <c:auto val="1"/>
        <c:lblAlgn val="ctr"/>
        <c:lblOffset val="100"/>
        <c:noMultiLvlLbl val="0"/>
      </c:catAx>
      <c:valAx>
        <c:axId val="225529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664473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058342707161607E-2"/>
          <c:y val="2.9958868786695092E-3"/>
          <c:w val="0.96788321167883207"/>
          <c:h val="0.9037324778847089"/>
        </c:manualLayout>
      </c:layout>
      <c:bar3DChart>
        <c:barDir val="col"/>
        <c:grouping val="clustered"/>
        <c:varyColors val="0"/>
        <c:ser>
          <c:idx val="1"/>
          <c:order val="0"/>
          <c:tx>
            <c:strRef>
              <c:f>monogr_teses_dissertações!$B$19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FFC000"/>
            </a:solidFill>
            <a:effectLst>
              <a:outerShdw blurRad="40000" dist="22860" dir="5400000" rotWithShape="0">
                <a:srgbClr val="000000">
                  <a:alpha val="35000"/>
                </a:srgbClr>
              </a:outerShdw>
            </a:effectLst>
          </c:spPr>
          <c:invertIfNegative val="0"/>
          <c:dPt>
            <c:idx val="2"/>
            <c:invertIfNegative val="0"/>
            <c:bubble3D val="0"/>
            <c:spPr>
              <a:solidFill>
                <a:srgbClr val="FFC000"/>
              </a:solidFill>
              <a:effectLst>
                <a:outerShdw blurRad="40000" dist="2286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6B1-4D0F-A941-5BD41B53C9CA}"/>
              </c:ext>
            </c:extLst>
          </c:dPt>
          <c:dLbls>
            <c:dLbl>
              <c:idx val="0"/>
              <c:layout>
                <c:manualLayout>
                  <c:x val="1.0244863768088551E-2"/>
                  <c:y val="-2.54652266314939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6B1-4D0F-A941-5BD41B53C9CA}"/>
                </c:ext>
              </c:extLst>
            </c:dLbl>
            <c:dLbl>
              <c:idx val="1"/>
              <c:layout>
                <c:manualLayout>
                  <c:x val="1.3171967701828137E-2"/>
                  <c:y val="-7.63956798944817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6B1-4D0F-A941-5BD41B53C9CA}"/>
                </c:ext>
              </c:extLst>
            </c:dLbl>
            <c:dLbl>
              <c:idx val="2"/>
              <c:layout>
                <c:manualLayout>
                  <c:x val="1.1708415734958344E-2"/>
                  <c:y val="-5.0930453262987814E-3"/>
                </c:manualLayout>
              </c:layout>
              <c:spPr>
                <a:solidFill>
                  <a:schemeClr val="bg1"/>
                </a:solidFill>
              </c:spPr>
              <c:txPr>
                <a:bodyPr/>
                <a:lstStyle/>
                <a:p>
                  <a:pPr>
                    <a:defRPr sz="1000" b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Tahoma" panose="020B0604030504040204" pitchFamily="34" charset="0"/>
                      <a:cs typeface="Tahoma" panose="020B0604030504040204" pitchFamily="34" charset="0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6B1-4D0F-A941-5BD41B53C9CA}"/>
                </c:ext>
              </c:extLst>
            </c:dLbl>
            <c:dLbl>
              <c:idx val="3"/>
              <c:layout>
                <c:manualLayout>
                  <c:x val="1.463551966869793E-2"/>
                  <c:y val="-5.09304532629878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6B1-4D0F-A941-5BD41B53C9CA}"/>
                </c:ext>
              </c:extLst>
            </c:dLbl>
            <c:dLbl>
              <c:idx val="4"/>
              <c:layout>
                <c:manualLayout>
                  <c:x val="1.1708415734958344E-2"/>
                  <c:y val="-2.54652266314939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6B1-4D0F-A941-5BD41B53C9CA}"/>
                </c:ext>
              </c:extLst>
            </c:dLbl>
            <c:dLbl>
              <c:idx val="5"/>
              <c:layout>
                <c:manualLayout>
                  <c:x val="1.463551966869793E-2"/>
                  <c:y val="-5.09304532629878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6B1-4D0F-A941-5BD41B53C9CA}"/>
                </c:ext>
              </c:extLst>
            </c:dLbl>
            <c:dLbl>
              <c:idx val="6"/>
              <c:layout>
                <c:manualLayout>
                  <c:x val="8.781311801218758E-3"/>
                  <c:y val="-1.01860906525975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6B1-4D0F-A941-5BD41B53C9CA}"/>
                </c:ext>
              </c:extLst>
            </c:dLbl>
            <c:dLbl>
              <c:idx val="7"/>
              <c:layout>
                <c:manualLayout>
                  <c:x val="8.781311801218758E-3"/>
                  <c:y val="-7.63956798944817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6B1-4D0F-A941-5BD41B53C9CA}"/>
                </c:ext>
              </c:extLst>
            </c:dLbl>
            <c:dLbl>
              <c:idx val="8"/>
              <c:layout>
                <c:manualLayout>
                  <c:x val="1.3171967701828137E-2"/>
                  <c:y val="-2.54652266314939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6B1-4D0F-A941-5BD41B53C9CA}"/>
                </c:ext>
              </c:extLst>
            </c:dLbl>
            <c:dLbl>
              <c:idx val="9"/>
              <c:layout>
                <c:manualLayout>
                  <c:x val="1.3171967701828137E-2"/>
                  <c:y val="-2.5465226631493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6B1-4D0F-A941-5BD41B53C9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>
                    <a:solidFill>
                      <a:schemeClr val="tx1"/>
                    </a:solidFill>
                    <a:latin typeface="Century Gothic" panose="020B050202020202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Quadro_resumo!$C$13:$N$13</c:f>
              <c:numCache>
                <c:formatCode>General</c:formatCod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</c:numCache>
            </c:numRef>
          </c:cat>
          <c:val>
            <c:numRef>
              <c:f>monogr_teses_dissertações!$C$19:$N$19</c:f>
              <c:numCache>
                <c:formatCode>General</c:formatCode>
                <c:ptCount val="12"/>
                <c:pt idx="0">
                  <c:v>88</c:v>
                </c:pt>
                <c:pt idx="1">
                  <c:v>40</c:v>
                </c:pt>
                <c:pt idx="2">
                  <c:v>79</c:v>
                </c:pt>
                <c:pt idx="3">
                  <c:v>115</c:v>
                </c:pt>
                <c:pt idx="4">
                  <c:v>181</c:v>
                </c:pt>
                <c:pt idx="5">
                  <c:v>241</c:v>
                </c:pt>
                <c:pt idx="6">
                  <c:v>221</c:v>
                </c:pt>
                <c:pt idx="7">
                  <c:v>301</c:v>
                </c:pt>
                <c:pt idx="8">
                  <c:v>390</c:v>
                </c:pt>
                <c:pt idx="9">
                  <c:v>338</c:v>
                </c:pt>
                <c:pt idx="10">
                  <c:v>496</c:v>
                </c:pt>
                <c:pt idx="11">
                  <c:v>289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46B1-4D0F-A941-5BD41B53C9C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30"/>
        <c:shape val="box"/>
        <c:axId val="16644736"/>
        <c:axId val="22552960"/>
        <c:axId val="0"/>
      </c:bar3DChart>
      <c:catAx>
        <c:axId val="16644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800" b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pt-BR"/>
          </a:p>
        </c:txPr>
        <c:crossAx val="22552960"/>
        <c:crosses val="autoZero"/>
        <c:auto val="1"/>
        <c:lblAlgn val="ctr"/>
        <c:lblOffset val="100"/>
        <c:noMultiLvlLbl val="0"/>
      </c:catAx>
      <c:valAx>
        <c:axId val="225529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664473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058342707161607E-2"/>
          <c:y val="2.9958868786695092E-3"/>
          <c:w val="0.96788321167883207"/>
          <c:h val="0.9037324778847089"/>
        </c:manualLayout>
      </c:layout>
      <c:bar3DChart>
        <c:barDir val="col"/>
        <c:grouping val="clustered"/>
        <c:varyColors val="0"/>
        <c:ser>
          <c:idx val="1"/>
          <c:order val="0"/>
          <c:tx>
            <c:strRef>
              <c:f>monogr_teses_dissertações!$B$13</c:f>
              <c:strCache>
                <c:ptCount val="1"/>
                <c:pt idx="0">
                  <c:v>Monografias - Artigos Científicos / Dissertações / Teses</c:v>
                </c:pt>
              </c:strCache>
            </c:strRef>
          </c:tx>
          <c:spPr>
            <a:solidFill>
              <a:srgbClr val="FFC000"/>
            </a:solidFill>
            <a:effectLst>
              <a:outerShdw blurRad="40000" dist="22860" dir="5400000" rotWithShape="0">
                <a:srgbClr val="000000">
                  <a:alpha val="35000"/>
                </a:srgbClr>
              </a:outerShdw>
            </a:effectLst>
          </c:spPr>
          <c:invertIfNegative val="0"/>
          <c:dPt>
            <c:idx val="2"/>
            <c:invertIfNegative val="0"/>
            <c:bubble3D val="0"/>
            <c:spPr>
              <a:solidFill>
                <a:srgbClr val="FFC000"/>
              </a:solidFill>
              <a:effectLst>
                <a:outerShdw blurRad="40000" dist="2286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1A2-4666-859B-7406A57DD076}"/>
              </c:ext>
            </c:extLst>
          </c:dPt>
          <c:dLbls>
            <c:dLbl>
              <c:idx val="0"/>
              <c:layout>
                <c:manualLayout>
                  <c:x val="1.0244863768088551E-2"/>
                  <c:y val="-2.54652266314939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1A2-4666-859B-7406A57DD076}"/>
                </c:ext>
              </c:extLst>
            </c:dLbl>
            <c:dLbl>
              <c:idx val="1"/>
              <c:layout>
                <c:manualLayout>
                  <c:x val="1.3171967701828137E-2"/>
                  <c:y val="-7.63956798944817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1A2-4666-859B-7406A57DD076}"/>
                </c:ext>
              </c:extLst>
            </c:dLbl>
            <c:dLbl>
              <c:idx val="2"/>
              <c:layout>
                <c:manualLayout>
                  <c:x val="1.1708415734958344E-2"/>
                  <c:y val="-5.0930453262987814E-3"/>
                </c:manualLayout>
              </c:layout>
              <c:spPr>
                <a:solidFill>
                  <a:schemeClr val="bg1"/>
                </a:solidFill>
              </c:spPr>
              <c:txPr>
                <a:bodyPr/>
                <a:lstStyle/>
                <a:p>
                  <a:pPr>
                    <a:defRPr sz="1000" b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Tahoma" panose="020B0604030504040204" pitchFamily="34" charset="0"/>
                      <a:cs typeface="Tahoma" panose="020B0604030504040204" pitchFamily="34" charset="0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1A2-4666-859B-7406A57DD076}"/>
                </c:ext>
              </c:extLst>
            </c:dLbl>
            <c:dLbl>
              <c:idx val="3"/>
              <c:layout>
                <c:manualLayout>
                  <c:x val="1.463551966869793E-2"/>
                  <c:y val="-5.09304532629878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1A2-4666-859B-7406A57DD076}"/>
                </c:ext>
              </c:extLst>
            </c:dLbl>
            <c:dLbl>
              <c:idx val="4"/>
              <c:layout>
                <c:manualLayout>
                  <c:x val="1.1708415734958344E-2"/>
                  <c:y val="-2.54652266314939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1A2-4666-859B-7406A57DD076}"/>
                </c:ext>
              </c:extLst>
            </c:dLbl>
            <c:dLbl>
              <c:idx val="5"/>
              <c:layout>
                <c:manualLayout>
                  <c:x val="1.463551966869793E-2"/>
                  <c:y val="-5.09304532629878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1A2-4666-859B-7406A57DD076}"/>
                </c:ext>
              </c:extLst>
            </c:dLbl>
            <c:dLbl>
              <c:idx val="6"/>
              <c:layout>
                <c:manualLayout>
                  <c:x val="8.781311801218758E-3"/>
                  <c:y val="-1.01860906525975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1A2-4666-859B-7406A57DD076}"/>
                </c:ext>
              </c:extLst>
            </c:dLbl>
            <c:dLbl>
              <c:idx val="7"/>
              <c:layout>
                <c:manualLayout>
                  <c:x val="8.781311801218758E-3"/>
                  <c:y val="-7.63956798944817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1A2-4666-859B-7406A57DD076}"/>
                </c:ext>
              </c:extLst>
            </c:dLbl>
            <c:dLbl>
              <c:idx val="8"/>
              <c:layout>
                <c:manualLayout>
                  <c:x val="1.3171967701828137E-2"/>
                  <c:y val="-2.54652266314939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1A2-4666-859B-7406A57DD076}"/>
                </c:ext>
              </c:extLst>
            </c:dLbl>
            <c:dLbl>
              <c:idx val="9"/>
              <c:layout>
                <c:manualLayout>
                  <c:x val="1.3171967701828137E-2"/>
                  <c:y val="-2.5465226631493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1A2-4666-859B-7406A57DD07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>
                    <a:solidFill>
                      <a:schemeClr val="tx1"/>
                    </a:solidFill>
                    <a:latin typeface="Century Gothic" panose="020B050202020202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Quadro_resumo!$C$13:$N$13</c:f>
              <c:numCache>
                <c:formatCode>General</c:formatCod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</c:numCache>
            </c:numRef>
          </c:cat>
          <c:val>
            <c:numRef>
              <c:f>monogr_teses_dissertações!$C$14:$N$14</c:f>
              <c:numCache>
                <c:formatCode>General</c:formatCode>
                <c:ptCount val="12"/>
                <c:pt idx="0">
                  <c:v>2</c:v>
                </c:pt>
                <c:pt idx="1">
                  <c:v>6</c:v>
                </c:pt>
                <c:pt idx="2">
                  <c:v>6</c:v>
                </c:pt>
                <c:pt idx="3">
                  <c:v>1</c:v>
                </c:pt>
                <c:pt idx="4">
                  <c:v>9</c:v>
                </c:pt>
                <c:pt idx="5">
                  <c:v>11</c:v>
                </c:pt>
                <c:pt idx="6">
                  <c:v>15</c:v>
                </c:pt>
                <c:pt idx="7">
                  <c:v>18</c:v>
                </c:pt>
                <c:pt idx="8">
                  <c:v>25</c:v>
                </c:pt>
                <c:pt idx="9">
                  <c:v>33</c:v>
                </c:pt>
                <c:pt idx="10">
                  <c:v>35</c:v>
                </c:pt>
                <c:pt idx="11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51A2-4666-859B-7406A57DD07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30"/>
        <c:shape val="box"/>
        <c:axId val="16644736"/>
        <c:axId val="22552960"/>
        <c:axId val="0"/>
      </c:bar3DChart>
      <c:catAx>
        <c:axId val="16644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800" b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pt-BR"/>
          </a:p>
        </c:txPr>
        <c:crossAx val="22552960"/>
        <c:crosses val="autoZero"/>
        <c:auto val="1"/>
        <c:lblAlgn val="ctr"/>
        <c:lblOffset val="100"/>
        <c:noMultiLvlLbl val="0"/>
      </c:catAx>
      <c:valAx>
        <c:axId val="225529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664473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058394160583942E-2"/>
          <c:y val="2.4691358024691357E-2"/>
          <c:w val="0.96788321167883207"/>
          <c:h val="0.9037324778847089"/>
        </c:manualLayout>
      </c:layout>
      <c:bar3DChart>
        <c:barDir val="col"/>
        <c:grouping val="clustered"/>
        <c:varyColors val="0"/>
        <c:ser>
          <c:idx val="1"/>
          <c:order val="0"/>
          <c:tx>
            <c:strRef>
              <c:f>monogr_teses_dissertações!$B$15</c:f>
              <c:strCache>
                <c:ptCount val="1"/>
                <c:pt idx="0">
                  <c:v>Mestrado</c:v>
                </c:pt>
              </c:strCache>
            </c:strRef>
          </c:tx>
          <c:spPr>
            <a:solidFill>
              <a:srgbClr val="FFC000"/>
            </a:solidFill>
            <a:effectLst>
              <a:outerShdw blurRad="40000" dist="22860" dir="5400000" rotWithShape="0">
                <a:srgbClr val="000000">
                  <a:alpha val="35000"/>
                </a:srgbClr>
              </a:outerShdw>
            </a:effectLst>
          </c:spPr>
          <c:invertIfNegative val="0"/>
          <c:dPt>
            <c:idx val="2"/>
            <c:invertIfNegative val="0"/>
            <c:bubble3D val="0"/>
            <c:spPr>
              <a:solidFill>
                <a:srgbClr val="FFC000"/>
              </a:solidFill>
              <a:effectLst>
                <a:outerShdw blurRad="40000" dist="2286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6FA-469E-AC34-A4F91A150E3A}"/>
              </c:ext>
            </c:extLst>
          </c:dPt>
          <c:dLbls>
            <c:dLbl>
              <c:idx val="0"/>
              <c:layout>
                <c:manualLayout>
                  <c:x val="1.0244863768088551E-2"/>
                  <c:y val="-2.54652266314939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6FA-469E-AC34-A4F91A150E3A}"/>
                </c:ext>
              </c:extLst>
            </c:dLbl>
            <c:dLbl>
              <c:idx val="1"/>
              <c:layout>
                <c:manualLayout>
                  <c:x val="1.3171967701828137E-2"/>
                  <c:y val="-7.63956798944817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6FA-469E-AC34-A4F91A150E3A}"/>
                </c:ext>
              </c:extLst>
            </c:dLbl>
            <c:dLbl>
              <c:idx val="2"/>
              <c:layout>
                <c:manualLayout>
                  <c:x val="1.1708415734958344E-2"/>
                  <c:y val="-5.0930453262987814E-3"/>
                </c:manualLayout>
              </c:layout>
              <c:spPr>
                <a:solidFill>
                  <a:schemeClr val="bg1"/>
                </a:solidFill>
              </c:spPr>
              <c:txPr>
                <a:bodyPr/>
                <a:lstStyle/>
                <a:p>
                  <a:pPr>
                    <a:defRPr sz="1000" b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Tahoma" panose="020B0604030504040204" pitchFamily="34" charset="0"/>
                      <a:cs typeface="Tahoma" panose="020B0604030504040204" pitchFamily="34" charset="0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6FA-469E-AC34-A4F91A150E3A}"/>
                </c:ext>
              </c:extLst>
            </c:dLbl>
            <c:dLbl>
              <c:idx val="3"/>
              <c:layout>
                <c:manualLayout>
                  <c:x val="1.463551966869793E-2"/>
                  <c:y val="-5.09304532629878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6FA-469E-AC34-A4F91A150E3A}"/>
                </c:ext>
              </c:extLst>
            </c:dLbl>
            <c:dLbl>
              <c:idx val="4"/>
              <c:layout>
                <c:manualLayout>
                  <c:x val="1.1708415734958344E-2"/>
                  <c:y val="-2.54652266314939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6FA-469E-AC34-A4F91A150E3A}"/>
                </c:ext>
              </c:extLst>
            </c:dLbl>
            <c:dLbl>
              <c:idx val="5"/>
              <c:layout>
                <c:manualLayout>
                  <c:x val="1.463551966869793E-2"/>
                  <c:y val="-5.09304532629878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6FA-469E-AC34-A4F91A150E3A}"/>
                </c:ext>
              </c:extLst>
            </c:dLbl>
            <c:dLbl>
              <c:idx val="6"/>
              <c:layout>
                <c:manualLayout>
                  <c:x val="8.781311801218758E-3"/>
                  <c:y val="-1.01860906525975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6FA-469E-AC34-A4F91A150E3A}"/>
                </c:ext>
              </c:extLst>
            </c:dLbl>
            <c:dLbl>
              <c:idx val="7"/>
              <c:layout>
                <c:manualLayout>
                  <c:x val="8.781311801218758E-3"/>
                  <c:y val="-7.63956798944817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6FA-469E-AC34-A4F91A150E3A}"/>
                </c:ext>
              </c:extLst>
            </c:dLbl>
            <c:dLbl>
              <c:idx val="8"/>
              <c:layout>
                <c:manualLayout>
                  <c:x val="1.3171967701828137E-2"/>
                  <c:y val="-2.54652266314939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6FA-469E-AC34-A4F91A150E3A}"/>
                </c:ext>
              </c:extLst>
            </c:dLbl>
            <c:dLbl>
              <c:idx val="9"/>
              <c:layout>
                <c:manualLayout>
                  <c:x val="1.3171967701828137E-2"/>
                  <c:y val="-2.5465226631493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6FA-469E-AC34-A4F91A150E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>
                    <a:solidFill>
                      <a:schemeClr val="tx1"/>
                    </a:solidFill>
                    <a:latin typeface="Century Gothic" panose="020B050202020202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Quadro_resumo!$C$13:$N$13</c:f>
              <c:numCache>
                <c:formatCode>General</c:formatCod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</c:numCache>
            </c:numRef>
          </c:cat>
          <c:val>
            <c:numRef>
              <c:f>monogr_teses_dissertações!$C$15:$N$15</c:f>
              <c:numCache>
                <c:formatCode>General</c:formatCode>
                <c:ptCount val="12"/>
                <c:pt idx="0">
                  <c:v>35</c:v>
                </c:pt>
                <c:pt idx="1">
                  <c:v>33</c:v>
                </c:pt>
                <c:pt idx="2">
                  <c:v>45</c:v>
                </c:pt>
                <c:pt idx="3">
                  <c:v>60</c:v>
                </c:pt>
                <c:pt idx="4">
                  <c:v>73</c:v>
                </c:pt>
                <c:pt idx="5">
                  <c:v>145</c:v>
                </c:pt>
                <c:pt idx="6">
                  <c:v>144</c:v>
                </c:pt>
                <c:pt idx="7">
                  <c:v>215</c:v>
                </c:pt>
                <c:pt idx="8">
                  <c:v>217</c:v>
                </c:pt>
                <c:pt idx="9">
                  <c:v>209</c:v>
                </c:pt>
                <c:pt idx="10">
                  <c:v>234</c:v>
                </c:pt>
                <c:pt idx="11">
                  <c:v>205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16FA-469E-AC34-A4F91A150E3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30"/>
        <c:shape val="box"/>
        <c:axId val="16644736"/>
        <c:axId val="22552960"/>
        <c:axId val="0"/>
      </c:bar3DChart>
      <c:catAx>
        <c:axId val="16644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800" b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pt-BR"/>
          </a:p>
        </c:txPr>
        <c:crossAx val="22552960"/>
        <c:crosses val="autoZero"/>
        <c:auto val="1"/>
        <c:lblAlgn val="ctr"/>
        <c:lblOffset val="100"/>
        <c:noMultiLvlLbl val="0"/>
      </c:catAx>
      <c:valAx>
        <c:axId val="225529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664473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1861931533115062E-2"/>
          <c:y val="2.8147075986086543E-2"/>
          <c:w val="0.95036027647591836"/>
          <c:h val="0.89154663761024655"/>
        </c:manualLayout>
      </c:layout>
      <c:bar3DChart>
        <c:barDir val="col"/>
        <c:grouping val="clustered"/>
        <c:varyColors val="0"/>
        <c:ser>
          <c:idx val="0"/>
          <c:order val="0"/>
          <c:tx>
            <c:v>Tese</c:v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>
                    <a:solidFill>
                      <a:sysClr val="windowText" lastClr="000000"/>
                    </a:solidFill>
                    <a:latin typeface="Century Gothic" panose="020B050202020202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13"/>
              <c:pt idx="0">
                <c:v>2006</c:v>
              </c:pt>
              <c:pt idx="1">
                <c:v>2007</c:v>
              </c:pt>
              <c:pt idx="2">
                <c:v>2008</c:v>
              </c:pt>
              <c:pt idx="3">
                <c:v>2009</c:v>
              </c:pt>
              <c:pt idx="4">
                <c:v>2010</c:v>
              </c:pt>
              <c:pt idx="5">
                <c:v>2011</c:v>
              </c:pt>
              <c:pt idx="6">
                <c:v>2012</c:v>
              </c:pt>
              <c:pt idx="7">
                <c:v>2013</c:v>
              </c:pt>
              <c:pt idx="8">
                <c:v>2014</c:v>
              </c:pt>
              <c:pt idx="9">
                <c:v>2015</c:v>
              </c:pt>
              <c:pt idx="10">
                <c:v>2016</c:v>
              </c:pt>
              <c:pt idx="11">
                <c:v>2017</c:v>
              </c:pt>
              <c:pt idx="12">
                <c:v>Total</c:v>
              </c:pt>
            </c:strLit>
          </c:cat>
          <c:val>
            <c:numRef>
              <c:f>monogr_teses_dissertações!$C$35:$O$35</c:f>
              <c:numCache>
                <c:formatCode>General</c:formatCode>
                <c:ptCount val="13"/>
                <c:pt idx="0">
                  <c:v>2</c:v>
                </c:pt>
                <c:pt idx="1">
                  <c:v>6</c:v>
                </c:pt>
                <c:pt idx="2">
                  <c:v>6</c:v>
                </c:pt>
                <c:pt idx="3">
                  <c:v>1</c:v>
                </c:pt>
                <c:pt idx="4">
                  <c:v>9</c:v>
                </c:pt>
                <c:pt idx="5">
                  <c:v>11</c:v>
                </c:pt>
                <c:pt idx="6">
                  <c:v>15</c:v>
                </c:pt>
                <c:pt idx="7">
                  <c:v>18</c:v>
                </c:pt>
                <c:pt idx="8">
                  <c:v>25</c:v>
                </c:pt>
                <c:pt idx="9">
                  <c:v>33</c:v>
                </c:pt>
                <c:pt idx="10">
                  <c:v>35</c:v>
                </c:pt>
                <c:pt idx="11">
                  <c:v>54</c:v>
                </c:pt>
                <c:pt idx="12">
                  <c:v>215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E8-44B5-84BA-D089825A29D1}"/>
            </c:ext>
          </c:extLst>
        </c:ser>
        <c:ser>
          <c:idx val="1"/>
          <c:order val="1"/>
          <c:tx>
            <c:v>Dissertação</c:v>
          </c:tx>
          <c:spPr>
            <a:solidFill>
              <a:srgbClr val="FFCC00"/>
            </a:solidFill>
          </c:spPr>
          <c:invertIfNegative val="0"/>
          <c:dLbls>
            <c:dLbl>
              <c:idx val="5"/>
              <c:layout>
                <c:manualLayout>
                  <c:x val="-7.3843976544652823E-3"/>
                  <c:y val="-4.30909512564999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EE8-44B5-84BA-D089825A29D1}"/>
                </c:ext>
              </c:extLst>
            </c:dLbl>
            <c:dLbl>
              <c:idx val="6"/>
              <c:layout>
                <c:manualLayout>
                  <c:x val="-1.0153546774889695E-2"/>
                  <c:y val="-4.30909512564999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EE8-44B5-84BA-D089825A29D1}"/>
                </c:ext>
              </c:extLst>
            </c:dLbl>
            <c:dLbl>
              <c:idx val="7"/>
              <c:layout>
                <c:manualLayout>
                  <c:x val="-7.3843976544652823E-3"/>
                  <c:y val="-2.15454756282499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EE8-44B5-84BA-D089825A29D1}"/>
                </c:ext>
              </c:extLst>
            </c:dLbl>
            <c:dLbl>
              <c:idx val="8"/>
              <c:layout>
                <c:manualLayout>
                  <c:x val="-5.5382982408489611E-3"/>
                  <c:y val="2.15454756282499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EE8-44B5-84BA-D089825A29D1}"/>
                </c:ext>
              </c:extLst>
            </c:dLbl>
            <c:dLbl>
              <c:idx val="9"/>
              <c:layout>
                <c:manualLayout>
                  <c:x val="-5.5382982408489611E-3"/>
                  <c:y val="2.15454756282499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EE8-44B5-84BA-D089825A29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 b="0">
                    <a:solidFill>
                      <a:sysClr val="windowText" lastClr="000000"/>
                    </a:solidFill>
                    <a:latin typeface="Century Gothic" panose="020B050202020202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13"/>
              <c:pt idx="0">
                <c:v>2006</c:v>
              </c:pt>
              <c:pt idx="1">
                <c:v>2007</c:v>
              </c:pt>
              <c:pt idx="2">
                <c:v>2008</c:v>
              </c:pt>
              <c:pt idx="3">
                <c:v>2009</c:v>
              </c:pt>
              <c:pt idx="4">
                <c:v>2010</c:v>
              </c:pt>
              <c:pt idx="5">
                <c:v>2011</c:v>
              </c:pt>
              <c:pt idx="6">
                <c:v>2012</c:v>
              </c:pt>
              <c:pt idx="7">
                <c:v>2013</c:v>
              </c:pt>
              <c:pt idx="8">
                <c:v>2014</c:v>
              </c:pt>
              <c:pt idx="9">
                <c:v>2015</c:v>
              </c:pt>
              <c:pt idx="10">
                <c:v>2016</c:v>
              </c:pt>
              <c:pt idx="11">
                <c:v>2017</c:v>
              </c:pt>
              <c:pt idx="12">
                <c:v>Total</c:v>
              </c:pt>
            </c:strLit>
          </c:cat>
          <c:val>
            <c:numRef>
              <c:f>monogr_teses_dissertações!$C$58:$O$58</c:f>
              <c:numCache>
                <c:formatCode>General</c:formatCode>
                <c:ptCount val="13"/>
                <c:pt idx="0">
                  <c:v>35</c:v>
                </c:pt>
                <c:pt idx="1">
                  <c:v>33</c:v>
                </c:pt>
                <c:pt idx="2">
                  <c:v>45</c:v>
                </c:pt>
                <c:pt idx="3">
                  <c:v>60</c:v>
                </c:pt>
                <c:pt idx="4">
                  <c:v>73</c:v>
                </c:pt>
                <c:pt idx="5">
                  <c:v>145</c:v>
                </c:pt>
                <c:pt idx="6">
                  <c:v>144</c:v>
                </c:pt>
                <c:pt idx="7">
                  <c:v>219</c:v>
                </c:pt>
                <c:pt idx="8" formatCode="0">
                  <c:v>217</c:v>
                </c:pt>
                <c:pt idx="9" formatCode="0">
                  <c:v>209</c:v>
                </c:pt>
                <c:pt idx="10" formatCode="0">
                  <c:v>234</c:v>
                </c:pt>
                <c:pt idx="11" formatCode="0">
                  <c:v>205</c:v>
                </c:pt>
                <c:pt idx="12" formatCode="#,##0">
                  <c:v>1615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EE8-44B5-84BA-D089825A29D1}"/>
            </c:ext>
          </c:extLst>
        </c:ser>
        <c:ser>
          <c:idx val="2"/>
          <c:order val="2"/>
          <c:tx>
            <c:v>Total (2006-2017)</c:v>
          </c:tx>
          <c:spPr>
            <a:solidFill>
              <a:srgbClr val="3366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 b="0">
                    <a:solidFill>
                      <a:sysClr val="windowText" lastClr="000000"/>
                    </a:solidFill>
                    <a:latin typeface="Century Gothic" panose="020B050202020202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13"/>
              <c:pt idx="0">
                <c:v>2006</c:v>
              </c:pt>
              <c:pt idx="1">
                <c:v>2007</c:v>
              </c:pt>
              <c:pt idx="2">
                <c:v>2008</c:v>
              </c:pt>
              <c:pt idx="3">
                <c:v>2009</c:v>
              </c:pt>
              <c:pt idx="4">
                <c:v>2010</c:v>
              </c:pt>
              <c:pt idx="5">
                <c:v>2011</c:v>
              </c:pt>
              <c:pt idx="6">
                <c:v>2012</c:v>
              </c:pt>
              <c:pt idx="7">
                <c:v>2013</c:v>
              </c:pt>
              <c:pt idx="8">
                <c:v>2014</c:v>
              </c:pt>
              <c:pt idx="9">
                <c:v>2015</c:v>
              </c:pt>
              <c:pt idx="10">
                <c:v>2016</c:v>
              </c:pt>
              <c:pt idx="11">
                <c:v>2017</c:v>
              </c:pt>
              <c:pt idx="12">
                <c:v>Total</c:v>
              </c:pt>
            </c:strLit>
          </c:cat>
          <c:val>
            <c:numRef>
              <c:f>monogr_teses_dissertações!$C$59:$O$59</c:f>
              <c:numCache>
                <c:formatCode>General</c:formatCode>
                <c:ptCount val="13"/>
                <c:pt idx="0">
                  <c:v>37</c:v>
                </c:pt>
                <c:pt idx="1">
                  <c:v>39</c:v>
                </c:pt>
                <c:pt idx="2">
                  <c:v>51</c:v>
                </c:pt>
                <c:pt idx="3">
                  <c:v>61</c:v>
                </c:pt>
                <c:pt idx="4">
                  <c:v>82</c:v>
                </c:pt>
                <c:pt idx="5">
                  <c:v>156</c:v>
                </c:pt>
                <c:pt idx="6">
                  <c:v>159</c:v>
                </c:pt>
                <c:pt idx="7">
                  <c:v>237</c:v>
                </c:pt>
                <c:pt idx="8" formatCode="0">
                  <c:v>242</c:v>
                </c:pt>
                <c:pt idx="9" formatCode="0">
                  <c:v>242</c:v>
                </c:pt>
                <c:pt idx="10">
                  <c:v>269</c:v>
                </c:pt>
                <c:pt idx="11">
                  <c:v>259</c:v>
                </c:pt>
                <c:pt idx="12" formatCode="#,##0">
                  <c:v>1830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EE8-44B5-84BA-D089825A29D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1792384"/>
        <c:axId val="121793920"/>
        <c:axId val="0"/>
      </c:bar3DChart>
      <c:catAx>
        <c:axId val="121792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latin typeface="Century Gothic" panose="020B0502020202020204" pitchFamily="34" charset="0"/>
              </a:defRPr>
            </a:pPr>
            <a:endParaRPr lang="pt-BR"/>
          </a:p>
        </c:txPr>
        <c:crossAx val="121793920"/>
        <c:crosses val="autoZero"/>
        <c:auto val="1"/>
        <c:lblAlgn val="ctr"/>
        <c:lblOffset val="100"/>
        <c:noMultiLvlLbl val="0"/>
      </c:catAx>
      <c:valAx>
        <c:axId val="1217939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21792384"/>
        <c:crosses val="autoZero"/>
        <c:crossBetween val="between"/>
      </c:valAx>
    </c:plotArea>
    <c:legend>
      <c:legendPos val="l"/>
      <c:layout>
        <c:manualLayout>
          <c:xMode val="edge"/>
          <c:yMode val="edge"/>
          <c:x val="8.6931788805638968E-2"/>
          <c:y val="0.2606567782454734"/>
          <c:w val="0.19936966553065719"/>
          <c:h val="0.26117762106938303"/>
        </c:manualLayout>
      </c:layout>
      <c:overlay val="1"/>
      <c:txPr>
        <a:bodyPr/>
        <a:lstStyle/>
        <a:p>
          <a:pPr>
            <a:defRPr>
              <a:latin typeface="Century Gothic" panose="020B0502020202020204" pitchFamily="34" charset="0"/>
            </a:defRPr>
          </a:pPr>
          <a:endParaRPr lang="pt-BR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058342707161607E-2"/>
          <c:y val="2.9958868786695092E-3"/>
          <c:w val="0.96788321167883207"/>
          <c:h val="0.9037324778847089"/>
        </c:manualLayout>
      </c:layout>
      <c:bar3DChart>
        <c:barDir val="col"/>
        <c:grouping val="clustered"/>
        <c:varyColors val="0"/>
        <c:ser>
          <c:idx val="1"/>
          <c:order val="0"/>
          <c:tx>
            <c:strRef>
              <c:f>monogr_teses_dissertações!$B$16</c:f>
              <c:strCache>
                <c:ptCount val="1"/>
                <c:pt idx="0">
                  <c:v>Especialização</c:v>
                </c:pt>
              </c:strCache>
            </c:strRef>
          </c:tx>
          <c:spPr>
            <a:solidFill>
              <a:srgbClr val="FFC000"/>
            </a:solidFill>
            <a:effectLst>
              <a:outerShdw blurRad="40000" dist="22860" dir="5400000" rotWithShape="0">
                <a:srgbClr val="000000">
                  <a:alpha val="35000"/>
                </a:srgbClr>
              </a:outerShdw>
            </a:effectLst>
          </c:spPr>
          <c:invertIfNegative val="0"/>
          <c:dPt>
            <c:idx val="2"/>
            <c:invertIfNegative val="0"/>
            <c:bubble3D val="0"/>
            <c:spPr>
              <a:solidFill>
                <a:srgbClr val="FFC000"/>
              </a:solidFill>
              <a:effectLst>
                <a:outerShdw blurRad="40000" dist="2286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285-4141-AB39-D22E6D181771}"/>
              </c:ext>
            </c:extLst>
          </c:dPt>
          <c:dLbls>
            <c:dLbl>
              <c:idx val="0"/>
              <c:layout>
                <c:manualLayout>
                  <c:x val="1.0244863768088551E-2"/>
                  <c:y val="-2.54652266314939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285-4141-AB39-D22E6D181771}"/>
                </c:ext>
              </c:extLst>
            </c:dLbl>
            <c:dLbl>
              <c:idx val="1"/>
              <c:layout>
                <c:manualLayout>
                  <c:x val="1.3171967701828137E-2"/>
                  <c:y val="-7.63956798944817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285-4141-AB39-D22E6D181771}"/>
                </c:ext>
              </c:extLst>
            </c:dLbl>
            <c:dLbl>
              <c:idx val="2"/>
              <c:layout>
                <c:manualLayout>
                  <c:x val="1.1708415734958344E-2"/>
                  <c:y val="-5.0930453262987814E-3"/>
                </c:manualLayout>
              </c:layout>
              <c:spPr>
                <a:solidFill>
                  <a:schemeClr val="bg1"/>
                </a:solidFill>
              </c:spPr>
              <c:txPr>
                <a:bodyPr/>
                <a:lstStyle/>
                <a:p>
                  <a:pPr>
                    <a:defRPr sz="1000" b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Tahoma" panose="020B0604030504040204" pitchFamily="34" charset="0"/>
                      <a:cs typeface="Tahoma" panose="020B0604030504040204" pitchFamily="34" charset="0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285-4141-AB39-D22E6D181771}"/>
                </c:ext>
              </c:extLst>
            </c:dLbl>
            <c:dLbl>
              <c:idx val="3"/>
              <c:layout>
                <c:manualLayout>
                  <c:x val="1.463551966869793E-2"/>
                  <c:y val="-5.09304532629878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285-4141-AB39-D22E6D181771}"/>
                </c:ext>
              </c:extLst>
            </c:dLbl>
            <c:dLbl>
              <c:idx val="4"/>
              <c:layout>
                <c:manualLayout>
                  <c:x val="1.1708415734958344E-2"/>
                  <c:y val="-2.54652266314939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285-4141-AB39-D22E6D181771}"/>
                </c:ext>
              </c:extLst>
            </c:dLbl>
            <c:dLbl>
              <c:idx val="5"/>
              <c:layout>
                <c:manualLayout>
                  <c:x val="1.463551966869793E-2"/>
                  <c:y val="-5.09304532629878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285-4141-AB39-D22E6D181771}"/>
                </c:ext>
              </c:extLst>
            </c:dLbl>
            <c:dLbl>
              <c:idx val="6"/>
              <c:layout>
                <c:manualLayout>
                  <c:x val="8.781311801218758E-3"/>
                  <c:y val="-1.01860906525975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285-4141-AB39-D22E6D181771}"/>
                </c:ext>
              </c:extLst>
            </c:dLbl>
            <c:dLbl>
              <c:idx val="7"/>
              <c:layout>
                <c:manualLayout>
                  <c:x val="8.781311801218758E-3"/>
                  <c:y val="-7.63956798944817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285-4141-AB39-D22E6D181771}"/>
                </c:ext>
              </c:extLst>
            </c:dLbl>
            <c:dLbl>
              <c:idx val="8"/>
              <c:layout>
                <c:manualLayout>
                  <c:x val="1.3171967701828137E-2"/>
                  <c:y val="-2.54652266314939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285-4141-AB39-D22E6D181771}"/>
                </c:ext>
              </c:extLst>
            </c:dLbl>
            <c:dLbl>
              <c:idx val="9"/>
              <c:layout>
                <c:manualLayout>
                  <c:x val="1.3171967701828137E-2"/>
                  <c:y val="-2.5465226631493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285-4141-AB39-D22E6D1817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>
                    <a:solidFill>
                      <a:schemeClr val="tx1"/>
                    </a:solidFill>
                    <a:latin typeface="Century Gothic" panose="020B050202020202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Quadro_resumo!$C$13:$N$13</c:f>
              <c:numCache>
                <c:formatCode>General</c:formatCod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</c:numCache>
            </c:numRef>
          </c:cat>
          <c:val>
            <c:numRef>
              <c:f>monogr_teses_dissertações!$C$16:$N$16</c:f>
              <c:numCache>
                <c:formatCode>General</c:formatCode>
                <c:ptCount val="12"/>
                <c:pt idx="0">
                  <c:v>51</c:v>
                </c:pt>
                <c:pt idx="1">
                  <c:v>1</c:v>
                </c:pt>
                <c:pt idx="2">
                  <c:v>28</c:v>
                </c:pt>
                <c:pt idx="3">
                  <c:v>54</c:v>
                </c:pt>
                <c:pt idx="4">
                  <c:v>99</c:v>
                </c:pt>
                <c:pt idx="5">
                  <c:v>84</c:v>
                </c:pt>
                <c:pt idx="6">
                  <c:v>49</c:v>
                </c:pt>
                <c:pt idx="7">
                  <c:v>56</c:v>
                </c:pt>
                <c:pt idx="8">
                  <c:v>129</c:v>
                </c:pt>
                <c:pt idx="9">
                  <c:v>74</c:v>
                </c:pt>
                <c:pt idx="10">
                  <c:v>190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285-4141-AB39-D22E6D18177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30"/>
        <c:shape val="box"/>
        <c:axId val="16644736"/>
        <c:axId val="22552960"/>
        <c:axId val="0"/>
      </c:bar3DChart>
      <c:catAx>
        <c:axId val="16644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800" b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pt-BR"/>
          </a:p>
        </c:txPr>
        <c:crossAx val="22552960"/>
        <c:crosses val="autoZero"/>
        <c:auto val="1"/>
        <c:lblAlgn val="ctr"/>
        <c:lblOffset val="100"/>
        <c:noMultiLvlLbl val="0"/>
      </c:catAx>
      <c:valAx>
        <c:axId val="225529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664473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5752718969185832E-2"/>
          <c:y val="3.5825011943349735E-2"/>
          <c:w val="0.80022615923009621"/>
          <c:h val="0.9072643976552147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monogr_teses_dissertações!$B$16</c:f>
              <c:strCache>
                <c:ptCount val="1"/>
                <c:pt idx="0">
                  <c:v>Especialização</c:v>
                </c:pt>
              </c:strCache>
            </c:strRef>
          </c:tx>
          <c:spPr>
            <a:solidFill>
              <a:srgbClr val="0066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 b="0">
                    <a:solidFill>
                      <a:sysClr val="windowText" lastClr="000000"/>
                    </a:solidFill>
                    <a:latin typeface="Century Gothic" panose="020B050202020202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Lit>
              <c:formatCode>General</c:formatCode>
              <c:ptCount val="12"/>
              <c:pt idx="0">
                <c:v>2006</c:v>
              </c:pt>
              <c:pt idx="1">
                <c:v>2007</c:v>
              </c:pt>
              <c:pt idx="2">
                <c:v>2008</c:v>
              </c:pt>
              <c:pt idx="3">
                <c:v>2009</c:v>
              </c:pt>
              <c:pt idx="4">
                <c:v>2010</c:v>
              </c:pt>
              <c:pt idx="5">
                <c:v>2011</c:v>
              </c:pt>
              <c:pt idx="6">
                <c:v>2012</c:v>
              </c:pt>
              <c:pt idx="7">
                <c:v>2013</c:v>
              </c:pt>
              <c:pt idx="8">
                <c:v>2014</c:v>
              </c:pt>
              <c:pt idx="9">
                <c:v>2015</c:v>
              </c:pt>
              <c:pt idx="10">
                <c:v>2016</c:v>
              </c:pt>
              <c:pt idx="11">
                <c:v>2017</c:v>
              </c:pt>
            </c:numLit>
          </c:cat>
          <c:val>
            <c:numRef>
              <c:f>monogr_teses_dissertações!$C$16:$N$16</c:f>
              <c:numCache>
                <c:formatCode>General</c:formatCode>
                <c:ptCount val="12"/>
                <c:pt idx="0">
                  <c:v>51</c:v>
                </c:pt>
                <c:pt idx="1">
                  <c:v>1</c:v>
                </c:pt>
                <c:pt idx="2">
                  <c:v>28</c:v>
                </c:pt>
                <c:pt idx="3">
                  <c:v>54</c:v>
                </c:pt>
                <c:pt idx="4">
                  <c:v>99</c:v>
                </c:pt>
                <c:pt idx="5">
                  <c:v>84</c:v>
                </c:pt>
                <c:pt idx="6">
                  <c:v>49</c:v>
                </c:pt>
                <c:pt idx="7">
                  <c:v>56</c:v>
                </c:pt>
                <c:pt idx="8">
                  <c:v>129</c:v>
                </c:pt>
                <c:pt idx="9">
                  <c:v>74</c:v>
                </c:pt>
                <c:pt idx="10">
                  <c:v>190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43-4D67-A750-4DE0EE1802CC}"/>
            </c:ext>
          </c:extLst>
        </c:ser>
        <c:ser>
          <c:idx val="1"/>
          <c:order val="1"/>
          <c:tx>
            <c:strRef>
              <c:f>monogr_teses_dissertações!$B$17</c:f>
              <c:strCache>
                <c:ptCount val="1"/>
                <c:pt idx="0">
                  <c:v>Residência Médica</c:v>
                </c:pt>
              </c:strCache>
            </c:strRef>
          </c:tx>
          <c:spPr>
            <a:solidFill>
              <a:srgbClr val="FFCC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 b="0">
                    <a:solidFill>
                      <a:sysClr val="windowText" lastClr="000000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Lit>
              <c:formatCode>General</c:formatCode>
              <c:ptCount val="12"/>
              <c:pt idx="0">
                <c:v>2006</c:v>
              </c:pt>
              <c:pt idx="1">
                <c:v>2007</c:v>
              </c:pt>
              <c:pt idx="2">
                <c:v>2008</c:v>
              </c:pt>
              <c:pt idx="3">
                <c:v>2009</c:v>
              </c:pt>
              <c:pt idx="4">
                <c:v>2010</c:v>
              </c:pt>
              <c:pt idx="5">
                <c:v>2011</c:v>
              </c:pt>
              <c:pt idx="6">
                <c:v>2012</c:v>
              </c:pt>
              <c:pt idx="7">
                <c:v>2013</c:v>
              </c:pt>
              <c:pt idx="8">
                <c:v>2014</c:v>
              </c:pt>
              <c:pt idx="9">
                <c:v>2015</c:v>
              </c:pt>
              <c:pt idx="10">
                <c:v>2016</c:v>
              </c:pt>
              <c:pt idx="11">
                <c:v>2017</c:v>
              </c:pt>
            </c:numLit>
          </c:cat>
          <c:val>
            <c:numRef>
              <c:f>monogr_teses_dissertações!$C$17:$N$17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8</c:v>
                </c:pt>
                <c:pt idx="7">
                  <c:v>4</c:v>
                </c:pt>
                <c:pt idx="8">
                  <c:v>9</c:v>
                </c:pt>
                <c:pt idx="9">
                  <c:v>12</c:v>
                </c:pt>
                <c:pt idx="10">
                  <c:v>24</c:v>
                </c:pt>
                <c:pt idx="11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43-4D67-A750-4DE0EE1802CC}"/>
            </c:ext>
          </c:extLst>
        </c:ser>
        <c:ser>
          <c:idx val="2"/>
          <c:order val="2"/>
          <c:tx>
            <c:strRef>
              <c:f>monogr_teses_dissertações!$B$18</c:f>
              <c:strCache>
                <c:ptCount val="1"/>
                <c:pt idx="0">
                  <c:v>Residência Multiprofissional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 b="0">
                    <a:solidFill>
                      <a:sysClr val="windowText" lastClr="000000"/>
                    </a:solidFill>
                    <a:latin typeface="Century Gothic" panose="020B050202020202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Lit>
              <c:formatCode>General</c:formatCode>
              <c:ptCount val="12"/>
              <c:pt idx="0">
                <c:v>2006</c:v>
              </c:pt>
              <c:pt idx="1">
                <c:v>2007</c:v>
              </c:pt>
              <c:pt idx="2">
                <c:v>2008</c:v>
              </c:pt>
              <c:pt idx="3">
                <c:v>2009</c:v>
              </c:pt>
              <c:pt idx="4">
                <c:v>2010</c:v>
              </c:pt>
              <c:pt idx="5">
                <c:v>2011</c:v>
              </c:pt>
              <c:pt idx="6">
                <c:v>2012</c:v>
              </c:pt>
              <c:pt idx="7">
                <c:v>2013</c:v>
              </c:pt>
              <c:pt idx="8">
                <c:v>2014</c:v>
              </c:pt>
              <c:pt idx="9">
                <c:v>2015</c:v>
              </c:pt>
              <c:pt idx="10">
                <c:v>2016</c:v>
              </c:pt>
              <c:pt idx="11">
                <c:v>2017</c:v>
              </c:pt>
            </c:numLit>
          </c:cat>
          <c:val>
            <c:numRef>
              <c:f>monogr_teses_dissertações!$C$18:$N$18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5</c:v>
                </c:pt>
                <c:pt idx="7">
                  <c:v>8</c:v>
                </c:pt>
                <c:pt idx="8">
                  <c:v>10</c:v>
                </c:pt>
                <c:pt idx="9">
                  <c:v>10</c:v>
                </c:pt>
                <c:pt idx="10">
                  <c:v>13</c:v>
                </c:pt>
                <c:pt idx="11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D43-4D67-A750-4DE0EE1802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5311232"/>
        <c:axId val="125337600"/>
        <c:axId val="0"/>
      </c:bar3DChart>
      <c:catAx>
        <c:axId val="125311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70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pt-BR"/>
          </a:p>
        </c:txPr>
        <c:crossAx val="125337600"/>
        <c:crosses val="autoZero"/>
        <c:auto val="1"/>
        <c:lblAlgn val="ctr"/>
        <c:lblOffset val="100"/>
        <c:noMultiLvlLbl val="0"/>
      </c:catAx>
      <c:valAx>
        <c:axId val="125337600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crossAx val="1253112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4.0777285651793567E-2"/>
          <c:y val="6.2817491410395804E-2"/>
          <c:w val="0.23883748906386704"/>
          <c:h val="0.32485140442048466"/>
        </c:manualLayout>
      </c:layout>
      <c:overlay val="0"/>
      <c:txPr>
        <a:bodyPr/>
        <a:lstStyle/>
        <a:p>
          <a:pPr>
            <a:defRPr sz="70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defRPr>
          </a:pPr>
          <a:endParaRPr lang="pt-BR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Quadro_bolsas_CAPES!$B$13</c:f>
              <c:strCache>
                <c:ptCount val="1"/>
                <c:pt idx="0">
                  <c:v>Categoria/Ano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Pt>
            <c:idx val="3"/>
            <c:invertIfNegative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1-7314-4428-B52D-A12B35B49C58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7314-4428-B52D-A12B35B49C58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7314-4428-B52D-A12B35B49C58}"/>
              </c:ext>
            </c:extLst>
          </c:dPt>
          <c:dPt>
            <c:idx val="1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7314-4428-B52D-A12B35B49C58}"/>
              </c:ext>
            </c:extLst>
          </c:dPt>
          <c:dPt>
            <c:idx val="14"/>
            <c:invertIfNegative val="0"/>
            <c:bubble3D val="0"/>
            <c:spPr>
              <a:solidFill>
                <a:srgbClr val="006600"/>
              </a:solidFill>
            </c:spPr>
            <c:extLst>
              <c:ext xmlns:c16="http://schemas.microsoft.com/office/drawing/2014/chart" uri="{C3380CC4-5D6E-409C-BE32-E72D297353CC}">
                <c16:uniqueId val="{00000006-7314-4428-B52D-A12B35B49C58}"/>
              </c:ext>
            </c:extLst>
          </c:dPt>
          <c:dLbls>
            <c:dLbl>
              <c:idx val="3"/>
              <c:layout>
                <c:manualLayout>
                  <c:x val="1.9047619047619049E-2"/>
                  <c:y val="-4.68319593090503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314-4428-B52D-A12B35B49C58}"/>
                </c:ext>
              </c:extLst>
            </c:dLbl>
            <c:dLbl>
              <c:idx val="4"/>
              <c:layout>
                <c:manualLayout>
                  <c:x val="1.890336424066463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314-4428-B52D-A12B35B49C58}"/>
                </c:ext>
              </c:extLst>
            </c:dLbl>
            <c:dLbl>
              <c:idx val="5"/>
              <c:layout>
                <c:manualLayout>
                  <c:x val="1.7328083887275973E-2"/>
                  <c:y val="2.44246081581268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314-4428-B52D-A12B35B49C58}"/>
                </c:ext>
              </c:extLst>
            </c:dLbl>
            <c:dLbl>
              <c:idx val="6"/>
              <c:layout>
                <c:manualLayout>
                  <c:x val="1.732808388727591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314-4428-B52D-A12B35B49C58}"/>
                </c:ext>
              </c:extLst>
            </c:dLbl>
            <c:dLbl>
              <c:idx val="7"/>
              <c:layout>
                <c:manualLayout>
                  <c:x val="9.4516821203323165E-3"/>
                  <c:y val="8.955586202283821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314-4428-B52D-A12B35B49C58}"/>
                </c:ext>
              </c:extLst>
            </c:dLbl>
            <c:dLbl>
              <c:idx val="9"/>
              <c:layout>
                <c:manualLayout>
                  <c:x val="1.4177523180498476E-2"/>
                  <c:y val="-7.32738244743805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314-4428-B52D-A12B35B49C58}"/>
                </c:ext>
              </c:extLst>
            </c:dLbl>
            <c:dLbl>
              <c:idx val="10"/>
              <c:layout>
                <c:manualLayout>
                  <c:x val="1.5363521539968438E-2"/>
                  <c:y val="-2.3668639053254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314-4428-B52D-A12B35B49C58}"/>
                </c:ext>
              </c:extLst>
            </c:dLbl>
            <c:dLbl>
              <c:idx val="11"/>
              <c:layout>
                <c:manualLayout>
                  <c:x val="9.430256569807173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314-4428-B52D-A12B35B49C58}"/>
                </c:ext>
              </c:extLst>
            </c:dLbl>
            <c:dLbl>
              <c:idx val="12"/>
              <c:layout>
                <c:manualLayout>
                  <c:x val="1.5752803533887194E-2"/>
                  <c:y val="-1.95396865265014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314-4428-B52D-A12B35B49C58}"/>
                </c:ext>
              </c:extLst>
            </c:dLbl>
            <c:dLbl>
              <c:idx val="13"/>
              <c:layout>
                <c:manualLayout>
                  <c:x val="1.731882519106805E-2"/>
                  <c:y val="-8.95620696877527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314-4428-B52D-A12B35B49C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>
                    <a:solidFill>
                      <a:sysClr val="windowText" lastClr="000000"/>
                    </a:solidFill>
                    <a:latin typeface="Century Gothic" panose="020B050202020202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Quadro_bolsas_CAPES!$C$13:$I$13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Quadro_bolsas_CAPES!$C$16:$I$16</c:f>
              <c:numCache>
                <c:formatCode>General</c:formatCode>
                <c:ptCount val="7"/>
                <c:pt idx="0">
                  <c:v>245</c:v>
                </c:pt>
                <c:pt idx="1">
                  <c:v>251</c:v>
                </c:pt>
                <c:pt idx="2">
                  <c:v>295</c:v>
                </c:pt>
                <c:pt idx="3">
                  <c:v>309</c:v>
                </c:pt>
                <c:pt idx="4">
                  <c:v>335</c:v>
                </c:pt>
                <c:pt idx="5">
                  <c:v>333</c:v>
                </c:pt>
                <c:pt idx="6">
                  <c:v>336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7314-4428-B52D-A12B35B49C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0"/>
        <c:shape val="box"/>
        <c:axId val="112434176"/>
        <c:axId val="114012928"/>
        <c:axId val="0"/>
      </c:bar3DChart>
      <c:catAx>
        <c:axId val="1124341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Century Gothic" panose="020B0502020202020204" pitchFamily="34" charset="0"/>
              </a:defRPr>
            </a:pPr>
            <a:endParaRPr lang="pt-BR"/>
          </a:p>
        </c:txPr>
        <c:crossAx val="114012928"/>
        <c:crosses val="autoZero"/>
        <c:auto val="1"/>
        <c:lblAlgn val="ctr"/>
        <c:lblOffset val="100"/>
        <c:noMultiLvlLbl val="0"/>
      </c:catAx>
      <c:valAx>
        <c:axId val="114012928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1243417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058342707161607E-2"/>
          <c:y val="2.9958868786695092E-3"/>
          <c:w val="0.96788321167883207"/>
          <c:h val="0.96703045329969695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Quadro_bolsas_CAPES!$B$54</c:f>
              <c:strCache>
                <c:ptCount val="1"/>
                <c:pt idx="0">
                  <c:v>Faculdade/mês</c:v>
                </c:pt>
              </c:strCache>
            </c:strRef>
          </c:tx>
          <c:spPr>
            <a:solidFill>
              <a:srgbClr val="FFC000"/>
            </a:solidFill>
            <a:effectLst>
              <a:outerShdw blurRad="40000" dist="22860" dir="5400000" rotWithShape="0">
                <a:srgbClr val="000000">
                  <a:alpha val="35000"/>
                </a:srgbClr>
              </a:outerShdw>
            </a:effectLst>
          </c:spPr>
          <c:invertIfNegative val="0"/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287B-4F49-B48F-2C5B14D93552}"/>
              </c:ext>
            </c:extLst>
          </c:dPt>
          <c:dPt>
            <c:idx val="10"/>
            <c:invertIfNegative val="0"/>
            <c:bubble3D val="0"/>
            <c:spPr>
              <a:solidFill>
                <a:srgbClr val="006600"/>
              </a:solidFill>
              <a:effectLst>
                <a:outerShdw blurRad="40000" dist="2286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287B-4F49-B48F-2C5B14D93552}"/>
              </c:ext>
            </c:extLst>
          </c:dPt>
          <c:dLbls>
            <c:dLbl>
              <c:idx val="0"/>
              <c:layout>
                <c:manualLayout>
                  <c:x val="1.0244863768088551E-2"/>
                  <c:y val="-2.54652266314939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87B-4F49-B48F-2C5B14D93552}"/>
                </c:ext>
              </c:extLst>
            </c:dLbl>
            <c:dLbl>
              <c:idx val="1"/>
              <c:layout>
                <c:manualLayout>
                  <c:x val="1.3171967701828137E-2"/>
                  <c:y val="-7.63956798944817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87B-4F49-B48F-2C5B14D93552}"/>
                </c:ext>
              </c:extLst>
            </c:dLbl>
            <c:dLbl>
              <c:idx val="2"/>
              <c:layout>
                <c:manualLayout>
                  <c:x val="1.1708415734958344E-2"/>
                  <c:y val="-5.0930453262987814E-3"/>
                </c:manualLayout>
              </c:layout>
              <c:spPr>
                <a:solidFill>
                  <a:schemeClr val="bg1"/>
                </a:solidFill>
              </c:spPr>
              <c:txPr>
                <a:bodyPr/>
                <a:lstStyle/>
                <a:p>
                  <a:pPr>
                    <a:defRPr sz="1000" b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Tahoma" panose="020B0604030504040204" pitchFamily="34" charset="0"/>
                      <a:cs typeface="Tahoma" panose="020B0604030504040204" pitchFamily="34" charset="0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87B-4F49-B48F-2C5B14D93552}"/>
                </c:ext>
              </c:extLst>
            </c:dLbl>
            <c:dLbl>
              <c:idx val="3"/>
              <c:layout>
                <c:manualLayout>
                  <c:x val="1.463551966869793E-2"/>
                  <c:y val="-5.09304532629878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87B-4F49-B48F-2C5B14D93552}"/>
                </c:ext>
              </c:extLst>
            </c:dLbl>
            <c:dLbl>
              <c:idx val="4"/>
              <c:layout>
                <c:manualLayout>
                  <c:x val="1.1708415734958344E-2"/>
                  <c:y val="-2.54652266314939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87B-4F49-B48F-2C5B14D93552}"/>
                </c:ext>
              </c:extLst>
            </c:dLbl>
            <c:dLbl>
              <c:idx val="5"/>
              <c:layout>
                <c:manualLayout>
                  <c:x val="1.463551966869793E-2"/>
                  <c:y val="-5.09304532629878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87B-4F49-B48F-2C5B14D93552}"/>
                </c:ext>
              </c:extLst>
            </c:dLbl>
            <c:dLbl>
              <c:idx val="6"/>
              <c:layout>
                <c:manualLayout>
                  <c:x val="8.781311801218758E-3"/>
                  <c:y val="-1.01860906525975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87B-4F49-B48F-2C5B14D93552}"/>
                </c:ext>
              </c:extLst>
            </c:dLbl>
            <c:dLbl>
              <c:idx val="7"/>
              <c:layout>
                <c:manualLayout>
                  <c:x val="8.781311801218758E-3"/>
                  <c:y val="-7.63956798944817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87B-4F49-B48F-2C5B14D93552}"/>
                </c:ext>
              </c:extLst>
            </c:dLbl>
            <c:dLbl>
              <c:idx val="8"/>
              <c:layout>
                <c:manualLayout>
                  <c:x val="1.3171967701828137E-2"/>
                  <c:y val="-2.54652266314939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87B-4F49-B48F-2C5B14D93552}"/>
                </c:ext>
              </c:extLst>
            </c:dLbl>
            <c:dLbl>
              <c:idx val="9"/>
              <c:layout>
                <c:manualLayout>
                  <c:x val="1.3171967701828137E-2"/>
                  <c:y val="-2.5465226631493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87B-4F49-B48F-2C5B14D9355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>
                    <a:solidFill>
                      <a:schemeClr val="tx1"/>
                    </a:solidFill>
                    <a:latin typeface="Century Gothic" panose="020B050202020202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Quadro_bolsas_CAPES!$B$39:$B$49</c:f>
              <c:strCache>
                <c:ptCount val="11"/>
                <c:pt idx="0">
                  <c:v>FACALE</c:v>
                </c:pt>
                <c:pt idx="1">
                  <c:v>FACE</c:v>
                </c:pt>
                <c:pt idx="2">
                  <c:v>FACET</c:v>
                </c:pt>
                <c:pt idx="3">
                  <c:v>FADIR</c:v>
                </c:pt>
                <c:pt idx="4">
                  <c:v>FAED</c:v>
                </c:pt>
                <c:pt idx="5">
                  <c:v>FAEN</c:v>
                </c:pt>
                <c:pt idx="6">
                  <c:v>FCA</c:v>
                </c:pt>
                <c:pt idx="7">
                  <c:v>FCBA</c:v>
                </c:pt>
                <c:pt idx="8">
                  <c:v>FCH</c:v>
                </c:pt>
                <c:pt idx="9">
                  <c:v>FCS</c:v>
                </c:pt>
                <c:pt idx="10">
                  <c:v>Total Geral</c:v>
                </c:pt>
              </c:strCache>
            </c:strRef>
          </c:cat>
          <c:val>
            <c:numRef>
              <c:f>Quadro_bolsas_CAPES!$N$39:$N$49</c:f>
              <c:numCache>
                <c:formatCode>General</c:formatCode>
                <c:ptCount val="11"/>
                <c:pt idx="0">
                  <c:v>17</c:v>
                </c:pt>
                <c:pt idx="1">
                  <c:v>9</c:v>
                </c:pt>
                <c:pt idx="2">
                  <c:v>44</c:v>
                </c:pt>
                <c:pt idx="3">
                  <c:v>4</c:v>
                </c:pt>
                <c:pt idx="4">
                  <c:v>17</c:v>
                </c:pt>
                <c:pt idx="5">
                  <c:v>4</c:v>
                </c:pt>
                <c:pt idx="6">
                  <c:v>85</c:v>
                </c:pt>
                <c:pt idx="7">
                  <c:v>56</c:v>
                </c:pt>
                <c:pt idx="8">
                  <c:v>81</c:v>
                </c:pt>
                <c:pt idx="9">
                  <c:v>19</c:v>
                </c:pt>
                <c:pt idx="10">
                  <c:v>336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87B-4F49-B48F-2C5B14D9355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6644736"/>
        <c:axId val="22552960"/>
      </c:barChart>
      <c:catAx>
        <c:axId val="166447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000" b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pt-BR"/>
          </a:p>
        </c:txPr>
        <c:crossAx val="22552960"/>
        <c:crosses val="autoZero"/>
        <c:auto val="1"/>
        <c:lblAlgn val="ctr"/>
        <c:lblOffset val="100"/>
        <c:noMultiLvlLbl val="0"/>
      </c:catAx>
      <c:valAx>
        <c:axId val="225529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664473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058342707161607E-2"/>
          <c:y val="2.9958868786695092E-3"/>
          <c:w val="0.96788321167883207"/>
          <c:h val="0.9037324778847089"/>
        </c:manualLayout>
      </c:layout>
      <c:bar3DChart>
        <c:barDir val="col"/>
        <c:grouping val="clustered"/>
        <c:varyColors val="0"/>
        <c:ser>
          <c:idx val="1"/>
          <c:order val="0"/>
          <c:tx>
            <c:strRef>
              <c:f>Quadro_resumo!$B$13</c:f>
              <c:strCache>
                <c:ptCount val="1"/>
                <c:pt idx="0">
                  <c:v>Pós - Gradução UFGD</c:v>
                </c:pt>
              </c:strCache>
            </c:strRef>
          </c:tx>
          <c:spPr>
            <a:solidFill>
              <a:srgbClr val="FFC000"/>
            </a:solidFill>
            <a:effectLst>
              <a:outerShdw blurRad="40000" dist="22860" dir="5400000" rotWithShape="0">
                <a:srgbClr val="000000">
                  <a:alpha val="35000"/>
                </a:srgbClr>
              </a:outerShdw>
            </a:effectLst>
          </c:spPr>
          <c:invertIfNegative val="0"/>
          <c:dPt>
            <c:idx val="2"/>
            <c:invertIfNegative val="0"/>
            <c:bubble3D val="0"/>
            <c:spPr>
              <a:solidFill>
                <a:srgbClr val="FFC000"/>
              </a:solidFill>
              <a:effectLst>
                <a:outerShdw blurRad="40000" dist="2286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D0C-4C4F-B27B-8B2AF5E0C533}"/>
              </c:ext>
            </c:extLst>
          </c:dPt>
          <c:dLbls>
            <c:dLbl>
              <c:idx val="0"/>
              <c:layout>
                <c:manualLayout>
                  <c:x val="1.0244863768088551E-2"/>
                  <c:y val="-2.54652266314939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D0C-4C4F-B27B-8B2AF5E0C533}"/>
                </c:ext>
              </c:extLst>
            </c:dLbl>
            <c:dLbl>
              <c:idx val="1"/>
              <c:layout>
                <c:manualLayout>
                  <c:x val="1.3171967701828137E-2"/>
                  <c:y val="-7.63956798944817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D0C-4C4F-B27B-8B2AF5E0C533}"/>
                </c:ext>
              </c:extLst>
            </c:dLbl>
            <c:dLbl>
              <c:idx val="2"/>
              <c:layout>
                <c:manualLayout>
                  <c:x val="1.1708415734958344E-2"/>
                  <c:y val="-5.0930453262987814E-3"/>
                </c:manualLayout>
              </c:layout>
              <c:spPr>
                <a:solidFill>
                  <a:schemeClr val="bg1"/>
                </a:solidFill>
              </c:spPr>
              <c:txPr>
                <a:bodyPr/>
                <a:lstStyle/>
                <a:p>
                  <a:pPr>
                    <a:defRPr sz="1000" b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Tahoma" panose="020B0604030504040204" pitchFamily="34" charset="0"/>
                      <a:cs typeface="Tahoma" panose="020B0604030504040204" pitchFamily="34" charset="0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D0C-4C4F-B27B-8B2AF5E0C533}"/>
                </c:ext>
              </c:extLst>
            </c:dLbl>
            <c:dLbl>
              <c:idx val="3"/>
              <c:layout>
                <c:manualLayout>
                  <c:x val="1.463551966869793E-2"/>
                  <c:y val="-5.09304532629878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D0C-4C4F-B27B-8B2AF5E0C533}"/>
                </c:ext>
              </c:extLst>
            </c:dLbl>
            <c:dLbl>
              <c:idx val="4"/>
              <c:layout>
                <c:manualLayout>
                  <c:x val="1.1708415734958344E-2"/>
                  <c:y val="-2.54652266314939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D0C-4C4F-B27B-8B2AF5E0C533}"/>
                </c:ext>
              </c:extLst>
            </c:dLbl>
            <c:dLbl>
              <c:idx val="5"/>
              <c:layout>
                <c:manualLayout>
                  <c:x val="1.463551966869793E-2"/>
                  <c:y val="-5.09304532629878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D0C-4C4F-B27B-8B2AF5E0C533}"/>
                </c:ext>
              </c:extLst>
            </c:dLbl>
            <c:dLbl>
              <c:idx val="6"/>
              <c:layout>
                <c:manualLayout>
                  <c:x val="8.781311801218758E-3"/>
                  <c:y val="-1.01860906525975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D0C-4C4F-B27B-8B2AF5E0C533}"/>
                </c:ext>
              </c:extLst>
            </c:dLbl>
            <c:dLbl>
              <c:idx val="7"/>
              <c:layout>
                <c:manualLayout>
                  <c:x val="8.781311801218758E-3"/>
                  <c:y val="-7.63956798944817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D0C-4C4F-B27B-8B2AF5E0C533}"/>
                </c:ext>
              </c:extLst>
            </c:dLbl>
            <c:dLbl>
              <c:idx val="8"/>
              <c:layout>
                <c:manualLayout>
                  <c:x val="1.3171967701828137E-2"/>
                  <c:y val="-2.54652266314939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D0C-4C4F-B27B-8B2AF5E0C533}"/>
                </c:ext>
              </c:extLst>
            </c:dLbl>
            <c:dLbl>
              <c:idx val="9"/>
              <c:layout>
                <c:manualLayout>
                  <c:x val="1.3171967701828137E-2"/>
                  <c:y val="-2.5465226631493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D0C-4C4F-B27B-8B2AF5E0C53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>
                    <a:solidFill>
                      <a:schemeClr val="tx1"/>
                    </a:solidFill>
                    <a:latin typeface="Century Gothic" panose="020B050202020202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Quadro_resumo!$C$13:$N$13</c:f>
              <c:numCache>
                <c:formatCode>General</c:formatCod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</c:numCache>
            </c:numRef>
          </c:cat>
          <c:val>
            <c:numRef>
              <c:f>Quadro_resumo!$C$20:$N$20</c:f>
              <c:numCache>
                <c:formatCode>#,##0</c:formatCode>
                <c:ptCount val="12"/>
                <c:pt idx="0">
                  <c:v>69</c:v>
                </c:pt>
                <c:pt idx="1">
                  <c:v>148</c:v>
                </c:pt>
                <c:pt idx="2">
                  <c:v>190</c:v>
                </c:pt>
                <c:pt idx="3">
                  <c:v>281</c:v>
                </c:pt>
                <c:pt idx="4">
                  <c:v>364</c:v>
                </c:pt>
                <c:pt idx="5">
                  <c:v>399</c:v>
                </c:pt>
                <c:pt idx="6">
                  <c:v>411</c:v>
                </c:pt>
                <c:pt idx="7">
                  <c:v>769</c:v>
                </c:pt>
                <c:pt idx="8">
                  <c:v>955</c:v>
                </c:pt>
                <c:pt idx="9">
                  <c:v>419</c:v>
                </c:pt>
                <c:pt idx="10">
                  <c:v>497</c:v>
                </c:pt>
                <c:pt idx="11">
                  <c:v>927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6D0C-4C4F-B27B-8B2AF5E0C53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30"/>
        <c:shape val="box"/>
        <c:axId val="16644736"/>
        <c:axId val="22552960"/>
        <c:axId val="0"/>
      </c:bar3DChart>
      <c:catAx>
        <c:axId val="16644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800" b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pt-BR"/>
          </a:p>
        </c:txPr>
        <c:crossAx val="22552960"/>
        <c:crosses val="autoZero"/>
        <c:auto val="1"/>
        <c:lblAlgn val="ctr"/>
        <c:lblOffset val="100"/>
        <c:noMultiLvlLbl val="0"/>
      </c:catAx>
      <c:valAx>
        <c:axId val="22552960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1664473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012101797707274"/>
          <c:y val="2.5730994152046785E-2"/>
          <c:w val="0.85987898202292723"/>
          <c:h val="0.8171879047663422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Quadro_bolsas_CAPES!$B$22</c:f>
              <c:strCache>
                <c:ptCount val="1"/>
                <c:pt idx="0">
                  <c:v>Doutorado                     </c:v>
                </c:pt>
              </c:strCache>
            </c:strRef>
          </c:tx>
          <c:spPr>
            <a:solidFill>
              <a:srgbClr val="285000"/>
            </a:solidFill>
          </c:spPr>
          <c:invertIfNegative val="0"/>
          <c:cat>
            <c:strRef>
              <c:f>Quadro_bolsas_CAPES!$C$21:$N$21</c:f>
              <c:strCache>
                <c:ptCount val="12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Maio</c:v>
                </c:pt>
                <c:pt idx="5">
                  <c:v>Junho</c:v>
                </c:pt>
                <c:pt idx="6">
                  <c:v>Julho</c:v>
                </c:pt>
                <c:pt idx="7">
                  <c:v>Agosto</c:v>
                </c:pt>
                <c:pt idx="8">
                  <c:v>Setembro</c:v>
                </c:pt>
                <c:pt idx="9">
                  <c:v>Outubro</c:v>
                </c:pt>
                <c:pt idx="10">
                  <c:v>Novembro</c:v>
                </c:pt>
                <c:pt idx="11">
                  <c:v>Dezembro</c:v>
                </c:pt>
              </c:strCache>
            </c:strRef>
          </c:cat>
          <c:val>
            <c:numRef>
              <c:f>Quadro_bolsas_CAPES!$C$22:$N$22</c:f>
              <c:numCache>
                <c:formatCode>General</c:formatCode>
                <c:ptCount val="12"/>
                <c:pt idx="0">
                  <c:v>97</c:v>
                </c:pt>
                <c:pt idx="1">
                  <c:v>96</c:v>
                </c:pt>
                <c:pt idx="2">
                  <c:v>87</c:v>
                </c:pt>
                <c:pt idx="3">
                  <c:v>94</c:v>
                </c:pt>
                <c:pt idx="4">
                  <c:v>91</c:v>
                </c:pt>
                <c:pt idx="5">
                  <c:v>95</c:v>
                </c:pt>
                <c:pt idx="6">
                  <c:v>93</c:v>
                </c:pt>
                <c:pt idx="7">
                  <c:v>94</c:v>
                </c:pt>
                <c:pt idx="8">
                  <c:v>96</c:v>
                </c:pt>
                <c:pt idx="9">
                  <c:v>96</c:v>
                </c:pt>
                <c:pt idx="10">
                  <c:v>99</c:v>
                </c:pt>
                <c:pt idx="11">
                  <c:v>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9E-4EA0-AE37-C005B5B58D2B}"/>
            </c:ext>
          </c:extLst>
        </c:ser>
        <c:ser>
          <c:idx val="1"/>
          <c:order val="1"/>
          <c:tx>
            <c:strRef>
              <c:f>Quadro_bolsas_CAPES!$B$23</c:f>
              <c:strCache>
                <c:ptCount val="1"/>
                <c:pt idx="0">
                  <c:v>Mestrado                      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Quadro_bolsas_CAPES!$C$21:$N$21</c:f>
              <c:strCache>
                <c:ptCount val="12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Maio</c:v>
                </c:pt>
                <c:pt idx="5">
                  <c:v>Junho</c:v>
                </c:pt>
                <c:pt idx="6">
                  <c:v>Julho</c:v>
                </c:pt>
                <c:pt idx="7">
                  <c:v>Agosto</c:v>
                </c:pt>
                <c:pt idx="8">
                  <c:v>Setembro</c:v>
                </c:pt>
                <c:pt idx="9">
                  <c:v>Outubro</c:v>
                </c:pt>
                <c:pt idx="10">
                  <c:v>Novembro</c:v>
                </c:pt>
                <c:pt idx="11">
                  <c:v>Dezembro</c:v>
                </c:pt>
              </c:strCache>
            </c:strRef>
          </c:cat>
          <c:val>
            <c:numRef>
              <c:f>Quadro_bolsas_CAPES!$C$23:$N$23</c:f>
              <c:numCache>
                <c:formatCode>General</c:formatCode>
                <c:ptCount val="12"/>
                <c:pt idx="0">
                  <c:v>239</c:v>
                </c:pt>
                <c:pt idx="1">
                  <c:v>236</c:v>
                </c:pt>
                <c:pt idx="2">
                  <c:v>187</c:v>
                </c:pt>
                <c:pt idx="3">
                  <c:v>222</c:v>
                </c:pt>
                <c:pt idx="4">
                  <c:v>232</c:v>
                </c:pt>
                <c:pt idx="5">
                  <c:v>239</c:v>
                </c:pt>
                <c:pt idx="6">
                  <c:v>240</c:v>
                </c:pt>
                <c:pt idx="7">
                  <c:v>239</c:v>
                </c:pt>
                <c:pt idx="8">
                  <c:v>239</c:v>
                </c:pt>
                <c:pt idx="9">
                  <c:v>238</c:v>
                </c:pt>
                <c:pt idx="10">
                  <c:v>237</c:v>
                </c:pt>
                <c:pt idx="11">
                  <c:v>237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E9E-4EA0-AE37-C005B5B58D2B}"/>
            </c:ext>
          </c:extLst>
        </c:ser>
        <c:ser>
          <c:idx val="2"/>
          <c:order val="2"/>
          <c:tx>
            <c:strRef>
              <c:f>Quadro_bolsas_CAPES!$B$24</c:f>
              <c:strCache>
                <c:ptCount val="1"/>
                <c:pt idx="0">
                  <c:v>Total Geral</c:v>
                </c:pt>
              </c:strCache>
            </c:strRef>
          </c:tx>
          <c:spPr>
            <a:noFill/>
          </c:spPr>
          <c:invertIfNegative val="0"/>
          <c:cat>
            <c:strRef>
              <c:f>Quadro_bolsas_CAPES!$C$21:$N$21</c:f>
              <c:strCache>
                <c:ptCount val="12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Maio</c:v>
                </c:pt>
                <c:pt idx="5">
                  <c:v>Junho</c:v>
                </c:pt>
                <c:pt idx="6">
                  <c:v>Julho</c:v>
                </c:pt>
                <c:pt idx="7">
                  <c:v>Agosto</c:v>
                </c:pt>
                <c:pt idx="8">
                  <c:v>Setembro</c:v>
                </c:pt>
                <c:pt idx="9">
                  <c:v>Outubro</c:v>
                </c:pt>
                <c:pt idx="10">
                  <c:v>Novembro</c:v>
                </c:pt>
                <c:pt idx="11">
                  <c:v>Dezembro</c:v>
                </c:pt>
              </c:strCache>
            </c:strRef>
          </c:cat>
          <c:val>
            <c:numRef>
              <c:f>Quadro_bolsas_CAPES!$C$24:$N$24</c:f>
              <c:numCache>
                <c:formatCode>General</c:formatCode>
                <c:ptCount val="12"/>
                <c:pt idx="0">
                  <c:v>336</c:v>
                </c:pt>
                <c:pt idx="1">
                  <c:v>332</c:v>
                </c:pt>
                <c:pt idx="2">
                  <c:v>274</c:v>
                </c:pt>
                <c:pt idx="3">
                  <c:v>316</c:v>
                </c:pt>
                <c:pt idx="4">
                  <c:v>323</c:v>
                </c:pt>
                <c:pt idx="5">
                  <c:v>334</c:v>
                </c:pt>
                <c:pt idx="6">
                  <c:v>333</c:v>
                </c:pt>
                <c:pt idx="7">
                  <c:v>333</c:v>
                </c:pt>
                <c:pt idx="8">
                  <c:v>335</c:v>
                </c:pt>
                <c:pt idx="9">
                  <c:v>334</c:v>
                </c:pt>
                <c:pt idx="10">
                  <c:v>336</c:v>
                </c:pt>
                <c:pt idx="11">
                  <c:v>336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E9E-4EA0-AE37-C005B5B58D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gapDepth val="95"/>
        <c:shape val="box"/>
        <c:axId val="147281792"/>
        <c:axId val="147283328"/>
        <c:axId val="0"/>
      </c:bar3DChart>
      <c:catAx>
        <c:axId val="1472817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47283328"/>
        <c:crosses val="autoZero"/>
        <c:auto val="1"/>
        <c:lblAlgn val="ctr"/>
        <c:lblOffset val="100"/>
        <c:noMultiLvlLbl val="0"/>
      </c:catAx>
      <c:valAx>
        <c:axId val="14728332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4728179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700">
                <a:latin typeface="Century Gothic" panose="020B0502020202020204" pitchFamily="34" charset="0"/>
              </a:defRPr>
            </a:pPr>
            <a:endParaRPr lang="pt-BR"/>
          </a:p>
        </c:txPr>
      </c:dTable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012101797707274"/>
          <c:y val="2.5730994152046785E-2"/>
          <c:w val="0.85987898202292723"/>
          <c:h val="0.8171879047663422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Quadro_bolsas_CAPES!$B$30</c:f>
              <c:strCache>
                <c:ptCount val="1"/>
                <c:pt idx="0">
                  <c:v>Doutorado                     </c:v>
                </c:pt>
              </c:strCache>
            </c:strRef>
          </c:tx>
          <c:spPr>
            <a:solidFill>
              <a:srgbClr val="285000"/>
            </a:solidFill>
          </c:spPr>
          <c:invertIfNegative val="0"/>
          <c:cat>
            <c:strRef>
              <c:f>Quadro_bolsas_CAPES!$C$29:$N$29</c:f>
              <c:strCache>
                <c:ptCount val="12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Maio</c:v>
                </c:pt>
                <c:pt idx="5">
                  <c:v>Junho</c:v>
                </c:pt>
                <c:pt idx="6">
                  <c:v>Julho</c:v>
                </c:pt>
                <c:pt idx="7">
                  <c:v>Agosto</c:v>
                </c:pt>
                <c:pt idx="8">
                  <c:v>Setembro</c:v>
                </c:pt>
                <c:pt idx="9">
                  <c:v>Outubro</c:v>
                </c:pt>
                <c:pt idx="10">
                  <c:v>Novembro</c:v>
                </c:pt>
                <c:pt idx="11">
                  <c:v>Dezembro</c:v>
                </c:pt>
              </c:strCache>
            </c:strRef>
          </c:cat>
          <c:val>
            <c:numRef>
              <c:f>Quadro_bolsas_CAPES!$C$30:$N$30</c:f>
              <c:numCache>
                <c:formatCode>"R$"\ #,##0.00</c:formatCode>
                <c:ptCount val="12"/>
                <c:pt idx="0">
                  <c:v>213400</c:v>
                </c:pt>
                <c:pt idx="1">
                  <c:v>211200</c:v>
                </c:pt>
                <c:pt idx="2">
                  <c:v>189200</c:v>
                </c:pt>
                <c:pt idx="3">
                  <c:v>209000</c:v>
                </c:pt>
                <c:pt idx="4">
                  <c:v>200200</c:v>
                </c:pt>
                <c:pt idx="5">
                  <c:v>209000</c:v>
                </c:pt>
                <c:pt idx="6">
                  <c:v>204600</c:v>
                </c:pt>
                <c:pt idx="7">
                  <c:v>206800</c:v>
                </c:pt>
                <c:pt idx="8">
                  <c:v>211200</c:v>
                </c:pt>
                <c:pt idx="9">
                  <c:v>211200</c:v>
                </c:pt>
                <c:pt idx="10">
                  <c:v>215600</c:v>
                </c:pt>
                <c:pt idx="11">
                  <c:v>215600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30-4322-B907-931EE2825EF4}"/>
            </c:ext>
          </c:extLst>
        </c:ser>
        <c:ser>
          <c:idx val="1"/>
          <c:order val="1"/>
          <c:tx>
            <c:strRef>
              <c:f>Quadro_bolsas_CAPES!$B$31</c:f>
              <c:strCache>
                <c:ptCount val="1"/>
                <c:pt idx="0">
                  <c:v>Mestrado                      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Quadro_bolsas_CAPES!$C$29:$N$29</c:f>
              <c:strCache>
                <c:ptCount val="12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Maio</c:v>
                </c:pt>
                <c:pt idx="5">
                  <c:v>Junho</c:v>
                </c:pt>
                <c:pt idx="6">
                  <c:v>Julho</c:v>
                </c:pt>
                <c:pt idx="7">
                  <c:v>Agosto</c:v>
                </c:pt>
                <c:pt idx="8">
                  <c:v>Setembro</c:v>
                </c:pt>
                <c:pt idx="9">
                  <c:v>Outubro</c:v>
                </c:pt>
                <c:pt idx="10">
                  <c:v>Novembro</c:v>
                </c:pt>
                <c:pt idx="11">
                  <c:v>Dezembro</c:v>
                </c:pt>
              </c:strCache>
            </c:strRef>
          </c:cat>
          <c:val>
            <c:numRef>
              <c:f>Quadro_bolsas_CAPES!$C$31:$N$31</c:f>
              <c:numCache>
                <c:formatCode>"R$"\ #,##0.00</c:formatCode>
                <c:ptCount val="12"/>
                <c:pt idx="0">
                  <c:v>358500</c:v>
                </c:pt>
                <c:pt idx="1">
                  <c:v>354000</c:v>
                </c:pt>
                <c:pt idx="2">
                  <c:v>279000</c:v>
                </c:pt>
                <c:pt idx="3">
                  <c:v>327000</c:v>
                </c:pt>
                <c:pt idx="4">
                  <c:v>348000</c:v>
                </c:pt>
                <c:pt idx="5">
                  <c:v>366000</c:v>
                </c:pt>
                <c:pt idx="6">
                  <c:v>360000</c:v>
                </c:pt>
                <c:pt idx="7">
                  <c:v>358500</c:v>
                </c:pt>
                <c:pt idx="8">
                  <c:v>358500</c:v>
                </c:pt>
                <c:pt idx="9">
                  <c:v>357000</c:v>
                </c:pt>
                <c:pt idx="10">
                  <c:v>355500</c:v>
                </c:pt>
                <c:pt idx="11">
                  <c:v>355500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630-4322-B907-931EE2825EF4}"/>
            </c:ext>
          </c:extLst>
        </c:ser>
        <c:ser>
          <c:idx val="2"/>
          <c:order val="2"/>
          <c:tx>
            <c:strRef>
              <c:f>Quadro_bolsas_CAPES!$B$32</c:f>
              <c:strCache>
                <c:ptCount val="1"/>
                <c:pt idx="0">
                  <c:v>Total mês</c:v>
                </c:pt>
              </c:strCache>
            </c:strRef>
          </c:tx>
          <c:spPr>
            <a:noFill/>
          </c:spPr>
          <c:invertIfNegative val="0"/>
          <c:cat>
            <c:strRef>
              <c:f>Quadro_bolsas_CAPES!$C$29:$N$29</c:f>
              <c:strCache>
                <c:ptCount val="12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Maio</c:v>
                </c:pt>
                <c:pt idx="5">
                  <c:v>Junho</c:v>
                </c:pt>
                <c:pt idx="6">
                  <c:v>Julho</c:v>
                </c:pt>
                <c:pt idx="7">
                  <c:v>Agosto</c:v>
                </c:pt>
                <c:pt idx="8">
                  <c:v>Setembro</c:v>
                </c:pt>
                <c:pt idx="9">
                  <c:v>Outubro</c:v>
                </c:pt>
                <c:pt idx="10">
                  <c:v>Novembro</c:v>
                </c:pt>
                <c:pt idx="11">
                  <c:v>Dezembro</c:v>
                </c:pt>
              </c:strCache>
            </c:strRef>
          </c:cat>
          <c:val>
            <c:numRef>
              <c:f>Quadro_bolsas_CAPES!$C$32:$N$32</c:f>
              <c:numCache>
                <c:formatCode>"R$"\ #,##0.00</c:formatCode>
                <c:ptCount val="12"/>
                <c:pt idx="0">
                  <c:v>571900</c:v>
                </c:pt>
                <c:pt idx="1">
                  <c:v>565200</c:v>
                </c:pt>
                <c:pt idx="2">
                  <c:v>468200</c:v>
                </c:pt>
                <c:pt idx="3">
                  <c:v>536000</c:v>
                </c:pt>
                <c:pt idx="4">
                  <c:v>548200</c:v>
                </c:pt>
                <c:pt idx="5">
                  <c:v>575000</c:v>
                </c:pt>
                <c:pt idx="6">
                  <c:v>564600</c:v>
                </c:pt>
                <c:pt idx="7">
                  <c:v>565300</c:v>
                </c:pt>
                <c:pt idx="8">
                  <c:v>569700</c:v>
                </c:pt>
                <c:pt idx="9">
                  <c:v>568200</c:v>
                </c:pt>
                <c:pt idx="10">
                  <c:v>571100</c:v>
                </c:pt>
                <c:pt idx="11">
                  <c:v>571100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630-4322-B907-931EE2825E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gapDepth val="95"/>
        <c:shape val="box"/>
        <c:axId val="147281792"/>
        <c:axId val="147283328"/>
        <c:axId val="0"/>
      </c:bar3DChart>
      <c:catAx>
        <c:axId val="1472817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47283328"/>
        <c:crosses val="autoZero"/>
        <c:auto val="1"/>
        <c:lblAlgn val="ctr"/>
        <c:lblOffset val="100"/>
        <c:noMultiLvlLbl val="0"/>
      </c:catAx>
      <c:valAx>
        <c:axId val="147283328"/>
        <c:scaling>
          <c:orientation val="minMax"/>
        </c:scaling>
        <c:delete val="1"/>
        <c:axPos val="l"/>
        <c:numFmt formatCode="&quot;R$&quot;\ #,##0.00" sourceLinked="1"/>
        <c:majorTickMark val="none"/>
        <c:minorTickMark val="none"/>
        <c:tickLblPos val="nextTo"/>
        <c:crossAx val="14728179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600">
                <a:latin typeface="Century Gothic" panose="020B0502020202020204" pitchFamily="34" charset="0"/>
              </a:defRPr>
            </a:pPr>
            <a:endParaRPr lang="pt-BR"/>
          </a:p>
        </c:txPr>
      </c:dTable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'Quadros_Bolsas CNPq e fundect'!$C$13</c:f>
              <c:strCache>
                <c:ptCount val="1"/>
                <c:pt idx="0">
                  <c:v>Total*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Pt>
            <c:idx val="2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1-C6D3-4B86-ACFD-4EB8EE1BC15C}"/>
              </c:ext>
            </c:extLst>
          </c:dPt>
          <c:dLbls>
            <c:dLbl>
              <c:idx val="0"/>
              <c:layout>
                <c:manualLayout>
                  <c:x val="2.459016393442622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6D3-4B86-ACFD-4EB8EE1BC15C}"/>
                </c:ext>
              </c:extLst>
            </c:dLbl>
            <c:dLbl>
              <c:idx val="1"/>
              <c:layout>
                <c:manualLayout>
                  <c:x val="3.6065573770491806E-2"/>
                  <c:y val="4.86322188449848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6D3-4B86-ACFD-4EB8EE1BC15C}"/>
                </c:ext>
              </c:extLst>
            </c:dLbl>
            <c:dLbl>
              <c:idx val="2"/>
              <c:layout>
                <c:manualLayout>
                  <c:x val="2.7868852459016272E-2"/>
                  <c:y val="2.43161094224924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6D3-4B86-ACFD-4EB8EE1BC15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>
                    <a:solidFill>
                      <a:sysClr val="windowText" lastClr="000000"/>
                    </a:solidFill>
                    <a:latin typeface="Century Gothic" panose="020B050202020202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3"/>
              <c:pt idx="0">
                <c:v>CNPq</c:v>
              </c:pt>
              <c:pt idx="1">
                <c:v>FUNDECT</c:v>
              </c:pt>
              <c:pt idx="2">
                <c:v>Total Geral</c:v>
              </c:pt>
            </c:strLit>
          </c:cat>
          <c:val>
            <c:numRef>
              <c:f>'Quadros_Bolsas CNPq e fundect'!$C$14:$C$16</c:f>
              <c:numCache>
                <c:formatCode>General</c:formatCode>
                <c:ptCount val="3"/>
                <c:pt idx="0">
                  <c:v>19</c:v>
                </c:pt>
                <c:pt idx="1">
                  <c:v>35</c:v>
                </c:pt>
                <c:pt idx="2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6D3-4B86-ACFD-4EB8EE1BC1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2345472"/>
        <c:axId val="112347008"/>
        <c:axId val="0"/>
      </c:bar3DChart>
      <c:catAx>
        <c:axId val="11234547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Century Gothic" panose="020B0502020202020204" pitchFamily="34" charset="0"/>
              </a:defRPr>
            </a:pPr>
            <a:endParaRPr lang="pt-BR"/>
          </a:p>
        </c:txPr>
        <c:crossAx val="112347008"/>
        <c:crosses val="autoZero"/>
        <c:auto val="1"/>
        <c:lblAlgn val="ctr"/>
        <c:lblOffset val="100"/>
        <c:noMultiLvlLbl val="0"/>
      </c:catAx>
      <c:valAx>
        <c:axId val="1123470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1234547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'Quadros_Bolsas CNPq e fundect'!$C$21</c:f>
              <c:strCache>
                <c:ptCount val="1"/>
                <c:pt idx="0">
                  <c:v>CNPq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cat>
            <c:strRef>
              <c:f>'Quadros_Bolsas CNPq e fundect'!$B$22:$B$32</c:f>
              <c:strCache>
                <c:ptCount val="11"/>
                <c:pt idx="0">
                  <c:v>FACALE</c:v>
                </c:pt>
                <c:pt idx="1">
                  <c:v>FACE</c:v>
                </c:pt>
                <c:pt idx="2">
                  <c:v>FACET</c:v>
                </c:pt>
                <c:pt idx="3">
                  <c:v>FADIR</c:v>
                </c:pt>
                <c:pt idx="4">
                  <c:v>FAED</c:v>
                </c:pt>
                <c:pt idx="5">
                  <c:v>FAEN</c:v>
                </c:pt>
                <c:pt idx="6">
                  <c:v>FCA</c:v>
                </c:pt>
                <c:pt idx="7">
                  <c:v>FCBA</c:v>
                </c:pt>
                <c:pt idx="8">
                  <c:v>FCH</c:v>
                </c:pt>
                <c:pt idx="9">
                  <c:v>FCS</c:v>
                </c:pt>
                <c:pt idx="10">
                  <c:v>Total Geral</c:v>
                </c:pt>
              </c:strCache>
            </c:strRef>
          </c:cat>
          <c:val>
            <c:numRef>
              <c:f>'Quadros_Bolsas CNPq e fundect'!$C$22:$C$32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10</c:v>
                </c:pt>
                <c:pt idx="7">
                  <c:v>6</c:v>
                </c:pt>
                <c:pt idx="8">
                  <c:v>1</c:v>
                </c:pt>
                <c:pt idx="9">
                  <c:v>0</c:v>
                </c:pt>
                <c:pt idx="10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24-42F3-869E-8EA0BD12045C}"/>
            </c:ext>
          </c:extLst>
        </c:ser>
        <c:ser>
          <c:idx val="1"/>
          <c:order val="1"/>
          <c:tx>
            <c:strRef>
              <c:f>'Quadros_Bolsas CNPq e fundect'!$D$21</c:f>
              <c:strCache>
                <c:ptCount val="1"/>
                <c:pt idx="0">
                  <c:v>FUNDECT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'Quadros_Bolsas CNPq e fundect'!$B$22:$B$32</c:f>
              <c:strCache>
                <c:ptCount val="11"/>
                <c:pt idx="0">
                  <c:v>FACALE</c:v>
                </c:pt>
                <c:pt idx="1">
                  <c:v>FACE</c:v>
                </c:pt>
                <c:pt idx="2">
                  <c:v>FACET</c:v>
                </c:pt>
                <c:pt idx="3">
                  <c:v>FADIR</c:v>
                </c:pt>
                <c:pt idx="4">
                  <c:v>FAED</c:v>
                </c:pt>
                <c:pt idx="5">
                  <c:v>FAEN</c:v>
                </c:pt>
                <c:pt idx="6">
                  <c:v>FCA</c:v>
                </c:pt>
                <c:pt idx="7">
                  <c:v>FCBA</c:v>
                </c:pt>
                <c:pt idx="8">
                  <c:v>FCH</c:v>
                </c:pt>
                <c:pt idx="9">
                  <c:v>FCS</c:v>
                </c:pt>
                <c:pt idx="10">
                  <c:v>Total Geral</c:v>
                </c:pt>
              </c:strCache>
            </c:strRef>
          </c:cat>
          <c:val>
            <c:numRef>
              <c:f>'Quadros_Bolsas CNPq e fundect'!$D$22:$D$32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4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  <c:pt idx="6">
                  <c:v>7</c:v>
                </c:pt>
                <c:pt idx="7">
                  <c:v>6</c:v>
                </c:pt>
                <c:pt idx="8">
                  <c:v>12</c:v>
                </c:pt>
                <c:pt idx="9">
                  <c:v>4</c:v>
                </c:pt>
                <c:pt idx="10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424-42F3-869E-8EA0BD12045C}"/>
            </c:ext>
          </c:extLst>
        </c:ser>
        <c:ser>
          <c:idx val="2"/>
          <c:order val="2"/>
          <c:tx>
            <c:strRef>
              <c:f>'Quadros_Bolsas CNPq e fundect'!$E$21</c:f>
              <c:strCache>
                <c:ptCount val="1"/>
                <c:pt idx="0">
                  <c:v>Total Geral</c:v>
                </c:pt>
              </c:strCache>
            </c:strRef>
          </c:tx>
          <c:spPr>
            <a:solidFill>
              <a:srgbClr val="285000"/>
            </a:solidFill>
          </c:spPr>
          <c:invertIfNegative val="0"/>
          <c:cat>
            <c:strRef>
              <c:f>'Quadros_Bolsas CNPq e fundect'!$B$22:$B$32</c:f>
              <c:strCache>
                <c:ptCount val="11"/>
                <c:pt idx="0">
                  <c:v>FACALE</c:v>
                </c:pt>
                <c:pt idx="1">
                  <c:v>FACE</c:v>
                </c:pt>
                <c:pt idx="2">
                  <c:v>FACET</c:v>
                </c:pt>
                <c:pt idx="3">
                  <c:v>FADIR</c:v>
                </c:pt>
                <c:pt idx="4">
                  <c:v>FAED</c:v>
                </c:pt>
                <c:pt idx="5">
                  <c:v>FAEN</c:v>
                </c:pt>
                <c:pt idx="6">
                  <c:v>FCA</c:v>
                </c:pt>
                <c:pt idx="7">
                  <c:v>FCBA</c:v>
                </c:pt>
                <c:pt idx="8">
                  <c:v>FCH</c:v>
                </c:pt>
                <c:pt idx="9">
                  <c:v>FCS</c:v>
                </c:pt>
                <c:pt idx="10">
                  <c:v>Total Geral</c:v>
                </c:pt>
              </c:strCache>
            </c:strRef>
          </c:cat>
          <c:val>
            <c:numRef>
              <c:f>'Quadros_Bolsas CNPq e fundect'!$E$22:$E$32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6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  <c:pt idx="6">
                  <c:v>17</c:v>
                </c:pt>
                <c:pt idx="7">
                  <c:v>12</c:v>
                </c:pt>
                <c:pt idx="8">
                  <c:v>13</c:v>
                </c:pt>
                <c:pt idx="9">
                  <c:v>4</c:v>
                </c:pt>
                <c:pt idx="10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424-42F3-869E-8EA0BD1204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4425600"/>
        <c:axId val="134435584"/>
        <c:axId val="0"/>
      </c:bar3DChart>
      <c:catAx>
        <c:axId val="1344256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34435584"/>
        <c:crosses val="autoZero"/>
        <c:auto val="1"/>
        <c:lblAlgn val="ctr"/>
        <c:lblOffset val="100"/>
        <c:noMultiLvlLbl val="0"/>
      </c:catAx>
      <c:valAx>
        <c:axId val="13443558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3442560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700">
                <a:latin typeface="Century Gothic" panose="020B0502020202020204" pitchFamily="34" charset="0"/>
              </a:defRPr>
            </a:pPr>
            <a:endParaRPr lang="pt-BR"/>
          </a:p>
        </c:txPr>
      </c:dTable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093336249635462"/>
          <c:y val="3.3333333333333333E-2"/>
          <c:w val="0.84869626713327506"/>
          <c:h val="0.6834003817704604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Quadro_bolsas_CAPES!$C$149</c:f>
              <c:strCache>
                <c:ptCount val="1"/>
                <c:pt idx="0">
                  <c:v>CAPES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cat>
            <c:strRef>
              <c:f>Quadro_bolsas_CAPES!$B$150:$B$160</c:f>
              <c:strCache>
                <c:ptCount val="11"/>
                <c:pt idx="0">
                  <c:v>FACALE</c:v>
                </c:pt>
                <c:pt idx="1">
                  <c:v>FACE</c:v>
                </c:pt>
                <c:pt idx="2">
                  <c:v>FACET</c:v>
                </c:pt>
                <c:pt idx="3">
                  <c:v>FADIR</c:v>
                </c:pt>
                <c:pt idx="4">
                  <c:v>FAED</c:v>
                </c:pt>
                <c:pt idx="5">
                  <c:v>FAEN</c:v>
                </c:pt>
                <c:pt idx="6">
                  <c:v>FCA</c:v>
                </c:pt>
                <c:pt idx="7">
                  <c:v>FCBA</c:v>
                </c:pt>
                <c:pt idx="8">
                  <c:v>FCH</c:v>
                </c:pt>
                <c:pt idx="9">
                  <c:v>FCS</c:v>
                </c:pt>
                <c:pt idx="10">
                  <c:v>Total Geral</c:v>
                </c:pt>
              </c:strCache>
            </c:strRef>
          </c:cat>
          <c:val>
            <c:numRef>
              <c:f>Quadro_bolsas_CAPES!$C$150:$C$160</c:f>
              <c:numCache>
                <c:formatCode>0</c:formatCode>
                <c:ptCount val="11"/>
                <c:pt idx="0">
                  <c:v>16.416666666666668</c:v>
                </c:pt>
                <c:pt idx="1">
                  <c:v>8</c:v>
                </c:pt>
                <c:pt idx="2">
                  <c:v>41</c:v>
                </c:pt>
                <c:pt idx="3">
                  <c:v>3.1666666666666665</c:v>
                </c:pt>
                <c:pt idx="4">
                  <c:v>17.583333333333332</c:v>
                </c:pt>
                <c:pt idx="5">
                  <c:v>3.1666666666666665</c:v>
                </c:pt>
                <c:pt idx="6">
                  <c:v>83.416666666666671</c:v>
                </c:pt>
                <c:pt idx="7">
                  <c:v>54.083333333333336</c:v>
                </c:pt>
                <c:pt idx="8">
                  <c:v>81.083333333333329</c:v>
                </c:pt>
                <c:pt idx="9">
                  <c:v>18.916666666666668</c:v>
                </c:pt>
                <c:pt idx="10">
                  <c:v>326.83333333333337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8C-4C8C-8B7D-5E7B25657F9C}"/>
            </c:ext>
          </c:extLst>
        </c:ser>
        <c:ser>
          <c:idx val="1"/>
          <c:order val="1"/>
          <c:tx>
            <c:strRef>
              <c:f>Quadro_bolsas_CAPES!$D$149</c:f>
              <c:strCache>
                <c:ptCount val="1"/>
                <c:pt idx="0">
                  <c:v>CNPq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Quadro_bolsas_CAPES!$B$150:$B$160</c:f>
              <c:strCache>
                <c:ptCount val="11"/>
                <c:pt idx="0">
                  <c:v>FACALE</c:v>
                </c:pt>
                <c:pt idx="1">
                  <c:v>FACE</c:v>
                </c:pt>
                <c:pt idx="2">
                  <c:v>FACET</c:v>
                </c:pt>
                <c:pt idx="3">
                  <c:v>FADIR</c:v>
                </c:pt>
                <c:pt idx="4">
                  <c:v>FAED</c:v>
                </c:pt>
                <c:pt idx="5">
                  <c:v>FAEN</c:v>
                </c:pt>
                <c:pt idx="6">
                  <c:v>FCA</c:v>
                </c:pt>
                <c:pt idx="7">
                  <c:v>FCBA</c:v>
                </c:pt>
                <c:pt idx="8">
                  <c:v>FCH</c:v>
                </c:pt>
                <c:pt idx="9">
                  <c:v>FCS</c:v>
                </c:pt>
                <c:pt idx="10">
                  <c:v>Total Geral</c:v>
                </c:pt>
              </c:strCache>
            </c:strRef>
          </c:cat>
          <c:val>
            <c:numRef>
              <c:f>Quadro_bolsas_CAPES!$D$150:$D$160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10</c:v>
                </c:pt>
                <c:pt idx="7">
                  <c:v>6</c:v>
                </c:pt>
                <c:pt idx="8">
                  <c:v>1</c:v>
                </c:pt>
                <c:pt idx="9">
                  <c:v>0</c:v>
                </c:pt>
                <c:pt idx="10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C8C-4C8C-8B7D-5E7B25657F9C}"/>
            </c:ext>
          </c:extLst>
        </c:ser>
        <c:ser>
          <c:idx val="2"/>
          <c:order val="2"/>
          <c:tx>
            <c:strRef>
              <c:f>Quadro_bolsas_CAPES!$E$149</c:f>
              <c:strCache>
                <c:ptCount val="1"/>
                <c:pt idx="0">
                  <c:v>FUNDECT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Quadro_bolsas_CAPES!$B$150:$B$160</c:f>
              <c:strCache>
                <c:ptCount val="11"/>
                <c:pt idx="0">
                  <c:v>FACALE</c:v>
                </c:pt>
                <c:pt idx="1">
                  <c:v>FACE</c:v>
                </c:pt>
                <c:pt idx="2">
                  <c:v>FACET</c:v>
                </c:pt>
                <c:pt idx="3">
                  <c:v>FADIR</c:v>
                </c:pt>
                <c:pt idx="4">
                  <c:v>FAED</c:v>
                </c:pt>
                <c:pt idx="5">
                  <c:v>FAEN</c:v>
                </c:pt>
                <c:pt idx="6">
                  <c:v>FCA</c:v>
                </c:pt>
                <c:pt idx="7">
                  <c:v>FCBA</c:v>
                </c:pt>
                <c:pt idx="8">
                  <c:v>FCH</c:v>
                </c:pt>
                <c:pt idx="9">
                  <c:v>FCS</c:v>
                </c:pt>
                <c:pt idx="10">
                  <c:v>Total Geral</c:v>
                </c:pt>
              </c:strCache>
            </c:strRef>
          </c:cat>
          <c:val>
            <c:numRef>
              <c:f>Quadro_bolsas_CAPES!$E$150:$E$160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4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  <c:pt idx="6">
                  <c:v>7</c:v>
                </c:pt>
                <c:pt idx="7">
                  <c:v>6</c:v>
                </c:pt>
                <c:pt idx="8">
                  <c:v>12</c:v>
                </c:pt>
                <c:pt idx="9">
                  <c:v>4</c:v>
                </c:pt>
                <c:pt idx="10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C8C-4C8C-8B7D-5E7B25657F9C}"/>
            </c:ext>
          </c:extLst>
        </c:ser>
        <c:ser>
          <c:idx val="3"/>
          <c:order val="3"/>
          <c:tx>
            <c:strRef>
              <c:f>Quadro_bolsas_CAPES!$F$149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285000"/>
            </a:solidFill>
          </c:spPr>
          <c:invertIfNegative val="0"/>
          <c:cat>
            <c:strRef>
              <c:f>Quadro_bolsas_CAPES!$B$150:$B$160</c:f>
              <c:strCache>
                <c:ptCount val="11"/>
                <c:pt idx="0">
                  <c:v>FACALE</c:v>
                </c:pt>
                <c:pt idx="1">
                  <c:v>FACE</c:v>
                </c:pt>
                <c:pt idx="2">
                  <c:v>FACET</c:v>
                </c:pt>
                <c:pt idx="3">
                  <c:v>FADIR</c:v>
                </c:pt>
                <c:pt idx="4">
                  <c:v>FAED</c:v>
                </c:pt>
                <c:pt idx="5">
                  <c:v>FAEN</c:v>
                </c:pt>
                <c:pt idx="6">
                  <c:v>FCA</c:v>
                </c:pt>
                <c:pt idx="7">
                  <c:v>FCBA</c:v>
                </c:pt>
                <c:pt idx="8">
                  <c:v>FCH</c:v>
                </c:pt>
                <c:pt idx="9">
                  <c:v>FCS</c:v>
                </c:pt>
                <c:pt idx="10">
                  <c:v>Total Geral</c:v>
                </c:pt>
              </c:strCache>
            </c:strRef>
          </c:cat>
          <c:val>
            <c:numRef>
              <c:f>Quadro_bolsas_CAPES!$F$150:$F$160</c:f>
              <c:numCache>
                <c:formatCode>0</c:formatCode>
                <c:ptCount val="11"/>
                <c:pt idx="0">
                  <c:v>16.416666666666668</c:v>
                </c:pt>
                <c:pt idx="1">
                  <c:v>8</c:v>
                </c:pt>
                <c:pt idx="2">
                  <c:v>47</c:v>
                </c:pt>
                <c:pt idx="3">
                  <c:v>4.1666666666666661</c:v>
                </c:pt>
                <c:pt idx="4">
                  <c:v>18.583333333333332</c:v>
                </c:pt>
                <c:pt idx="5">
                  <c:v>3.1666666666666665</c:v>
                </c:pt>
                <c:pt idx="6">
                  <c:v>100.41666666666667</c:v>
                </c:pt>
                <c:pt idx="7">
                  <c:v>66.083333333333343</c:v>
                </c:pt>
                <c:pt idx="8">
                  <c:v>94.083333333333329</c:v>
                </c:pt>
                <c:pt idx="9">
                  <c:v>22.916666666666668</c:v>
                </c:pt>
                <c:pt idx="10">
                  <c:v>380.83333333333337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C8C-4C8C-8B7D-5E7B25657F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6671488"/>
        <c:axId val="166673024"/>
        <c:axId val="0"/>
      </c:bar3DChart>
      <c:catAx>
        <c:axId val="1666714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66673024"/>
        <c:crosses val="autoZero"/>
        <c:auto val="1"/>
        <c:lblAlgn val="ctr"/>
        <c:lblOffset val="100"/>
        <c:noMultiLvlLbl val="0"/>
      </c:catAx>
      <c:valAx>
        <c:axId val="166673024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16667148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>
                <a:latin typeface="Century Gothic" panose="020B0502020202020204" pitchFamily="34" charset="0"/>
              </a:defRPr>
            </a:pPr>
            <a:endParaRPr lang="pt-BR"/>
          </a:p>
        </c:txPr>
      </c:dTable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840277535670785"/>
          <c:y val="0.10376472029358601"/>
          <c:w val="0.65738554006501237"/>
          <c:h val="0.7742257103284235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Residência!$B$13</c:f>
              <c:strCache>
                <c:ptCount val="1"/>
                <c:pt idx="0">
                  <c:v>Evolução Residência</c:v>
                </c:pt>
              </c:strCache>
            </c:strRef>
          </c:tx>
          <c:spPr>
            <a:solidFill>
              <a:srgbClr val="FFC0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2"/>
            <c:invertIfNegative val="0"/>
            <c:bubble3D val="0"/>
            <c:spPr>
              <a:noFill/>
              <a:effectLst/>
            </c:spPr>
            <c:extLst>
              <c:ext xmlns:c16="http://schemas.microsoft.com/office/drawing/2014/chart" uri="{C3380CC4-5D6E-409C-BE32-E72D297353CC}">
                <c16:uniqueId val="{00000001-9D96-4EBD-9834-5E7F6EAC9C0A}"/>
              </c:ext>
            </c:extLst>
          </c:dPt>
          <c:dLbls>
            <c:dLbl>
              <c:idx val="2"/>
              <c:spPr>
                <a:solidFill>
                  <a:schemeClr val="bg1">
                    <a:lumMod val="75000"/>
                  </a:schemeClr>
                </a:solidFill>
              </c:spPr>
              <c:txPr>
                <a:bodyPr/>
                <a:lstStyle/>
                <a:p>
                  <a:pPr>
                    <a:defRPr/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9D96-4EBD-9834-5E7F6EAC9C0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Residência!$C$13:$E$13</c:f>
              <c:strCache>
                <c:ptCount val="3"/>
                <c:pt idx="0">
                  <c:v>2010</c:v>
                </c:pt>
                <c:pt idx="1">
                  <c:v>2017</c:v>
                </c:pt>
                <c:pt idx="2">
                  <c:v>Evolução</c:v>
                </c:pt>
              </c:strCache>
            </c:strRef>
          </c:cat>
          <c:val>
            <c:numRef>
              <c:f>Residência!$C$18:$E$18</c:f>
              <c:numCache>
                <c:formatCode>0</c:formatCode>
                <c:ptCount val="3"/>
                <c:pt idx="0" formatCode="#,##0">
                  <c:v>4</c:v>
                </c:pt>
                <c:pt idx="1">
                  <c:v>6</c:v>
                </c:pt>
                <c:pt idx="2" formatCode="0%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D96-4EBD-9834-5E7F6EAC9C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112555904"/>
        <c:axId val="112557440"/>
      </c:barChart>
      <c:catAx>
        <c:axId val="11255590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12557440"/>
        <c:crosses val="autoZero"/>
        <c:auto val="1"/>
        <c:lblAlgn val="ctr"/>
        <c:lblOffset val="100"/>
        <c:noMultiLvlLbl val="0"/>
      </c:catAx>
      <c:valAx>
        <c:axId val="112557440"/>
        <c:scaling>
          <c:orientation val="minMax"/>
        </c:scaling>
        <c:delete val="1"/>
        <c:axPos val="b"/>
        <c:numFmt formatCode="#,##0" sourceLinked="1"/>
        <c:majorTickMark val="out"/>
        <c:minorTickMark val="none"/>
        <c:tickLblPos val="none"/>
        <c:crossAx val="11255590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800">
          <a:latin typeface="Century Gothic" panose="020B0502020202020204" pitchFamily="34" charset="0"/>
          <a:ea typeface="Tahoma" pitchFamily="34" charset="0"/>
          <a:cs typeface="Tahoma" pitchFamily="34" charset="0"/>
        </a:defRPr>
      </a:pPr>
      <a:endParaRPr lang="pt-BR"/>
    </a:p>
  </c:txPr>
  <c:externalData r:id="rId1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840277535670785"/>
          <c:y val="0.10376472029358601"/>
          <c:w val="0.65738554006501237"/>
          <c:h val="0.7742257103284235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Residência!$B$31</c:f>
              <c:strCache>
                <c:ptCount val="1"/>
                <c:pt idx="0">
                  <c:v>Total (2017)</c:v>
                </c:pt>
              </c:strCache>
            </c:strRef>
          </c:tx>
          <c:spPr>
            <a:solidFill>
              <a:srgbClr val="FFC0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2"/>
            <c:invertIfNegative val="0"/>
            <c:bubble3D val="0"/>
            <c:spPr>
              <a:solidFill>
                <a:srgbClr val="FFC000"/>
              </a:solidFill>
              <a:effectLst/>
            </c:spPr>
            <c:extLst>
              <c:ext xmlns:c16="http://schemas.microsoft.com/office/drawing/2014/chart" uri="{C3380CC4-5D6E-409C-BE32-E72D297353CC}">
                <c16:uniqueId val="{00000001-7007-409B-B5ED-136E94024936}"/>
              </c:ext>
            </c:extLst>
          </c:dPt>
          <c:dLbls>
            <c:dLbl>
              <c:idx val="2"/>
              <c:spPr>
                <a:solidFill>
                  <a:schemeClr val="bg1"/>
                </a:solidFill>
              </c:spPr>
              <c:txPr>
                <a:bodyPr/>
                <a:lstStyle/>
                <a:p>
                  <a:pPr>
                    <a:defRPr/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7007-409B-B5ED-136E9402493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Residência!$D$23:$H$23</c:f>
              <c:strCache>
                <c:ptCount val="5"/>
                <c:pt idx="0">
                  <c:v>Vagas Ofertadas</c:v>
                </c:pt>
                <c:pt idx="1">
                  <c:v>Ingressantes</c:v>
                </c:pt>
                <c:pt idx="2">
                  <c:v>Matriculas</c:v>
                </c:pt>
                <c:pt idx="3">
                  <c:v>Exclusões⁽¹⁾</c:v>
                </c:pt>
                <c:pt idx="4">
                  <c:v>Conclusões</c:v>
                </c:pt>
              </c:strCache>
            </c:strRef>
          </c:cat>
          <c:val>
            <c:numRef>
              <c:f>Residência!$D$31:$H$31</c:f>
              <c:numCache>
                <c:formatCode>0</c:formatCode>
                <c:ptCount val="5"/>
                <c:pt idx="0">
                  <c:v>32</c:v>
                </c:pt>
                <c:pt idx="1">
                  <c:v>30</c:v>
                </c:pt>
                <c:pt idx="2">
                  <c:v>63</c:v>
                </c:pt>
                <c:pt idx="3">
                  <c:v>4</c:v>
                </c:pt>
                <c:pt idx="4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007-409B-B5ED-136E940249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112555904"/>
        <c:axId val="112557440"/>
      </c:barChart>
      <c:catAx>
        <c:axId val="11255590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12557440"/>
        <c:crosses val="autoZero"/>
        <c:auto val="1"/>
        <c:lblAlgn val="ctr"/>
        <c:lblOffset val="100"/>
        <c:noMultiLvlLbl val="0"/>
      </c:catAx>
      <c:valAx>
        <c:axId val="112557440"/>
        <c:scaling>
          <c:orientation val="minMax"/>
        </c:scaling>
        <c:delete val="1"/>
        <c:axPos val="b"/>
        <c:numFmt formatCode="0" sourceLinked="1"/>
        <c:majorTickMark val="out"/>
        <c:minorTickMark val="none"/>
        <c:tickLblPos val="none"/>
        <c:crossAx val="11255590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800">
          <a:latin typeface="Century Gothic" panose="020B0502020202020204" pitchFamily="34" charset="0"/>
          <a:ea typeface="Tahoma" pitchFamily="34" charset="0"/>
          <a:cs typeface="Tahoma" pitchFamily="34" charset="0"/>
        </a:defRPr>
      </a:pPr>
      <a:endParaRPr lang="pt-BR"/>
    </a:p>
  </c:txPr>
  <c:externalData r:id="rId1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840277535670785"/>
          <c:y val="0.10376472029358601"/>
          <c:w val="0.65738554006501237"/>
          <c:h val="0.7742257103284235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Residência!$B$14</c:f>
              <c:strCache>
                <c:ptCount val="1"/>
                <c:pt idx="0">
                  <c:v>Evolução Vagas Ofertadas</c:v>
                </c:pt>
              </c:strCache>
            </c:strRef>
          </c:tx>
          <c:spPr>
            <a:solidFill>
              <a:srgbClr val="FFC0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2"/>
            <c:invertIfNegative val="0"/>
            <c:bubble3D val="0"/>
            <c:spPr>
              <a:noFill/>
              <a:effectLst/>
            </c:spPr>
            <c:extLst>
              <c:ext xmlns:c16="http://schemas.microsoft.com/office/drawing/2014/chart" uri="{C3380CC4-5D6E-409C-BE32-E72D297353CC}">
                <c16:uniqueId val="{00000001-97AA-4A1E-A5A2-08D630105C74}"/>
              </c:ext>
            </c:extLst>
          </c:dPt>
          <c:dLbls>
            <c:dLbl>
              <c:idx val="2"/>
              <c:spPr>
                <a:solidFill>
                  <a:schemeClr val="bg1">
                    <a:lumMod val="75000"/>
                  </a:schemeClr>
                </a:solidFill>
              </c:spPr>
              <c:txPr>
                <a:bodyPr/>
                <a:lstStyle/>
                <a:p>
                  <a:pPr>
                    <a:defRPr/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97AA-4A1E-A5A2-08D630105C74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Residência!$C$13:$E$13</c:f>
              <c:strCache>
                <c:ptCount val="3"/>
                <c:pt idx="0">
                  <c:v>2010</c:v>
                </c:pt>
                <c:pt idx="1">
                  <c:v>2017</c:v>
                </c:pt>
                <c:pt idx="2">
                  <c:v>Evolução</c:v>
                </c:pt>
              </c:strCache>
            </c:strRef>
          </c:cat>
          <c:val>
            <c:numRef>
              <c:f>Residência!$C$14:$E$14</c:f>
              <c:numCache>
                <c:formatCode>0</c:formatCode>
                <c:ptCount val="3"/>
                <c:pt idx="0" formatCode="#,##0">
                  <c:v>18</c:v>
                </c:pt>
                <c:pt idx="1">
                  <c:v>32</c:v>
                </c:pt>
                <c:pt idx="2" formatCode="0%">
                  <c:v>0.77777777777777768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7AA-4A1E-A5A2-08D630105C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112555904"/>
        <c:axId val="112557440"/>
      </c:barChart>
      <c:catAx>
        <c:axId val="11255590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12557440"/>
        <c:crosses val="autoZero"/>
        <c:auto val="1"/>
        <c:lblAlgn val="ctr"/>
        <c:lblOffset val="100"/>
        <c:noMultiLvlLbl val="0"/>
      </c:catAx>
      <c:valAx>
        <c:axId val="112557440"/>
        <c:scaling>
          <c:orientation val="minMax"/>
        </c:scaling>
        <c:delete val="1"/>
        <c:axPos val="b"/>
        <c:numFmt formatCode="#,##0" sourceLinked="1"/>
        <c:majorTickMark val="out"/>
        <c:minorTickMark val="none"/>
        <c:tickLblPos val="none"/>
        <c:crossAx val="11255590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>
          <a:latin typeface="Century Gothic" panose="020B0502020202020204" pitchFamily="34" charset="0"/>
          <a:ea typeface="Tahoma" pitchFamily="34" charset="0"/>
          <a:cs typeface="Tahoma" pitchFamily="34" charset="0"/>
        </a:defRPr>
      </a:pPr>
      <a:endParaRPr lang="pt-BR"/>
    </a:p>
  </c:txPr>
  <c:externalData r:id="rId1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840277535670785"/>
          <c:y val="0.10376472029358601"/>
          <c:w val="0.65738554006501237"/>
          <c:h val="0.7742257103284235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Residência!$B$15</c:f>
              <c:strCache>
                <c:ptCount val="1"/>
                <c:pt idx="0">
                  <c:v>Evolução Ingressantes</c:v>
                </c:pt>
              </c:strCache>
            </c:strRef>
          </c:tx>
          <c:spPr>
            <a:solidFill>
              <a:srgbClr val="FFC0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2"/>
            <c:invertIfNegative val="0"/>
            <c:bubble3D val="0"/>
            <c:spPr>
              <a:noFill/>
              <a:effectLst/>
            </c:spPr>
            <c:extLst>
              <c:ext xmlns:c16="http://schemas.microsoft.com/office/drawing/2014/chart" uri="{C3380CC4-5D6E-409C-BE32-E72D297353CC}">
                <c16:uniqueId val="{00000001-F1DA-447A-8E85-DA1A1434A2BE}"/>
              </c:ext>
            </c:extLst>
          </c:dPt>
          <c:dLbls>
            <c:dLbl>
              <c:idx val="2"/>
              <c:spPr>
                <a:solidFill>
                  <a:schemeClr val="bg1">
                    <a:lumMod val="75000"/>
                  </a:schemeClr>
                </a:solidFill>
              </c:spPr>
              <c:txPr>
                <a:bodyPr/>
                <a:lstStyle/>
                <a:p>
                  <a:pPr>
                    <a:defRPr/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F1DA-447A-8E85-DA1A1434A2B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Residência!$C$13:$E$13</c:f>
              <c:strCache>
                <c:ptCount val="3"/>
                <c:pt idx="0">
                  <c:v>2010</c:v>
                </c:pt>
                <c:pt idx="1">
                  <c:v>2017</c:v>
                </c:pt>
                <c:pt idx="2">
                  <c:v>Evolução</c:v>
                </c:pt>
              </c:strCache>
            </c:strRef>
          </c:cat>
          <c:val>
            <c:numRef>
              <c:f>Residência!$C$15:$E$15</c:f>
              <c:numCache>
                <c:formatCode>0</c:formatCode>
                <c:ptCount val="3"/>
                <c:pt idx="0" formatCode="#,##0">
                  <c:v>15</c:v>
                </c:pt>
                <c:pt idx="1">
                  <c:v>30</c:v>
                </c:pt>
                <c:pt idx="2" formatCode="0%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1DA-447A-8E85-DA1A1434A2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112555904"/>
        <c:axId val="112557440"/>
      </c:barChart>
      <c:catAx>
        <c:axId val="11255590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12557440"/>
        <c:crosses val="autoZero"/>
        <c:auto val="1"/>
        <c:lblAlgn val="ctr"/>
        <c:lblOffset val="100"/>
        <c:noMultiLvlLbl val="0"/>
      </c:catAx>
      <c:valAx>
        <c:axId val="112557440"/>
        <c:scaling>
          <c:orientation val="minMax"/>
        </c:scaling>
        <c:delete val="1"/>
        <c:axPos val="b"/>
        <c:numFmt formatCode="#,##0" sourceLinked="1"/>
        <c:majorTickMark val="out"/>
        <c:minorTickMark val="none"/>
        <c:tickLblPos val="none"/>
        <c:crossAx val="11255590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>
          <a:latin typeface="Century Gothic" panose="020B0502020202020204" pitchFamily="34" charset="0"/>
          <a:ea typeface="Tahoma" pitchFamily="34" charset="0"/>
          <a:cs typeface="Tahoma" pitchFamily="34" charset="0"/>
        </a:defRPr>
      </a:pPr>
      <a:endParaRPr lang="pt-BR"/>
    </a:p>
  </c:txPr>
  <c:externalData r:id="rId1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840277535670785"/>
          <c:y val="0.10376472029358601"/>
          <c:w val="0.65738554006501237"/>
          <c:h val="0.7742257103284235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Residência!$B$16</c:f>
              <c:strCache>
                <c:ptCount val="1"/>
                <c:pt idx="0">
                  <c:v>Evolução Matriculados</c:v>
                </c:pt>
              </c:strCache>
            </c:strRef>
          </c:tx>
          <c:spPr>
            <a:solidFill>
              <a:srgbClr val="FFC0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2"/>
            <c:invertIfNegative val="0"/>
            <c:bubble3D val="0"/>
            <c:spPr>
              <a:noFill/>
              <a:effectLst/>
            </c:spPr>
            <c:extLst>
              <c:ext xmlns:c16="http://schemas.microsoft.com/office/drawing/2014/chart" uri="{C3380CC4-5D6E-409C-BE32-E72D297353CC}">
                <c16:uniqueId val="{00000001-8BAB-43D3-9460-A96C4406E0FC}"/>
              </c:ext>
            </c:extLst>
          </c:dPt>
          <c:dLbls>
            <c:dLbl>
              <c:idx val="2"/>
              <c:spPr>
                <a:solidFill>
                  <a:schemeClr val="bg1">
                    <a:lumMod val="75000"/>
                  </a:schemeClr>
                </a:solidFill>
              </c:spPr>
              <c:txPr>
                <a:bodyPr/>
                <a:lstStyle/>
                <a:p>
                  <a:pPr>
                    <a:defRPr/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8BAB-43D3-9460-A96C4406E0F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Residência!$C$13:$E$13</c:f>
              <c:strCache>
                <c:ptCount val="3"/>
                <c:pt idx="0">
                  <c:v>2010</c:v>
                </c:pt>
                <c:pt idx="1">
                  <c:v>2017</c:v>
                </c:pt>
                <c:pt idx="2">
                  <c:v>Evolução</c:v>
                </c:pt>
              </c:strCache>
            </c:strRef>
          </c:cat>
          <c:val>
            <c:numRef>
              <c:f>Residência!$C$16:$E$16</c:f>
              <c:numCache>
                <c:formatCode>0</c:formatCode>
                <c:ptCount val="3"/>
                <c:pt idx="0" formatCode="#,##0">
                  <c:v>15</c:v>
                </c:pt>
                <c:pt idx="1">
                  <c:v>63</c:v>
                </c:pt>
                <c:pt idx="2" formatCode="0%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BAB-43D3-9460-A96C4406E0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112555904"/>
        <c:axId val="112557440"/>
      </c:barChart>
      <c:catAx>
        <c:axId val="11255590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12557440"/>
        <c:crosses val="autoZero"/>
        <c:auto val="1"/>
        <c:lblAlgn val="ctr"/>
        <c:lblOffset val="100"/>
        <c:noMultiLvlLbl val="0"/>
      </c:catAx>
      <c:valAx>
        <c:axId val="112557440"/>
        <c:scaling>
          <c:orientation val="minMax"/>
        </c:scaling>
        <c:delete val="1"/>
        <c:axPos val="b"/>
        <c:numFmt formatCode="#,##0" sourceLinked="1"/>
        <c:majorTickMark val="out"/>
        <c:minorTickMark val="none"/>
        <c:tickLblPos val="none"/>
        <c:crossAx val="11255590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>
          <a:latin typeface="Century Gothic" panose="020B0502020202020204" pitchFamily="34" charset="0"/>
          <a:ea typeface="Tahoma" pitchFamily="34" charset="0"/>
          <a:cs typeface="Tahoma" pitchFamily="34" charset="0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058394160583942E-2"/>
          <c:y val="2.4691358024691357E-2"/>
          <c:w val="0.96788321167883207"/>
          <c:h val="0.9037324778847089"/>
        </c:manualLayout>
      </c:layout>
      <c:bar3DChart>
        <c:barDir val="col"/>
        <c:grouping val="clustered"/>
        <c:varyColors val="0"/>
        <c:ser>
          <c:idx val="1"/>
          <c:order val="0"/>
          <c:tx>
            <c:strRef>
              <c:f>Quadro_resumo!$B$25</c:f>
              <c:strCache>
                <c:ptCount val="1"/>
                <c:pt idx="0">
                  <c:v>Pós - Gradução UFGD</c:v>
                </c:pt>
              </c:strCache>
            </c:strRef>
          </c:tx>
          <c:spPr>
            <a:solidFill>
              <a:srgbClr val="FFC000"/>
            </a:solidFill>
            <a:effectLst>
              <a:outerShdw blurRad="40000" dist="22860" dir="5400000" rotWithShape="0">
                <a:srgbClr val="000000">
                  <a:alpha val="35000"/>
                </a:srgbClr>
              </a:outerShdw>
            </a:effectLst>
          </c:spPr>
          <c:invertIfNegative val="0"/>
          <c:dPt>
            <c:idx val="2"/>
            <c:invertIfNegative val="0"/>
            <c:bubble3D val="0"/>
            <c:spPr>
              <a:solidFill>
                <a:srgbClr val="FFC000"/>
              </a:solidFill>
              <a:effectLst>
                <a:outerShdw blurRad="40000" dist="2286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CC1-4C61-80CD-0B50FF52EAF7}"/>
              </c:ext>
            </c:extLst>
          </c:dPt>
          <c:dLbls>
            <c:dLbl>
              <c:idx val="0"/>
              <c:layout>
                <c:manualLayout>
                  <c:x val="1.0244863768088551E-2"/>
                  <c:y val="-2.54652266314939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CC1-4C61-80CD-0B50FF52EAF7}"/>
                </c:ext>
              </c:extLst>
            </c:dLbl>
            <c:dLbl>
              <c:idx val="1"/>
              <c:layout>
                <c:manualLayout>
                  <c:x val="1.3171967701828137E-2"/>
                  <c:y val="-7.63956798944817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CC1-4C61-80CD-0B50FF52EAF7}"/>
                </c:ext>
              </c:extLst>
            </c:dLbl>
            <c:dLbl>
              <c:idx val="2"/>
              <c:layout>
                <c:manualLayout>
                  <c:x val="1.1708415734958344E-2"/>
                  <c:y val="-5.0930453262987814E-3"/>
                </c:manualLayout>
              </c:layout>
              <c:spPr>
                <a:solidFill>
                  <a:schemeClr val="bg1"/>
                </a:solidFill>
              </c:spPr>
              <c:txPr>
                <a:bodyPr/>
                <a:lstStyle/>
                <a:p>
                  <a:pPr>
                    <a:defRPr sz="1000" b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Tahoma" panose="020B0604030504040204" pitchFamily="34" charset="0"/>
                      <a:cs typeface="Tahoma" panose="020B0604030504040204" pitchFamily="34" charset="0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CC1-4C61-80CD-0B50FF52EAF7}"/>
                </c:ext>
              </c:extLst>
            </c:dLbl>
            <c:dLbl>
              <c:idx val="3"/>
              <c:layout>
                <c:manualLayout>
                  <c:x val="1.463551966869793E-2"/>
                  <c:y val="-5.09304532629878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CC1-4C61-80CD-0B50FF52EAF7}"/>
                </c:ext>
              </c:extLst>
            </c:dLbl>
            <c:dLbl>
              <c:idx val="4"/>
              <c:layout>
                <c:manualLayout>
                  <c:x val="1.1708415734958344E-2"/>
                  <c:y val="-2.54652266314939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CC1-4C61-80CD-0B50FF52EAF7}"/>
                </c:ext>
              </c:extLst>
            </c:dLbl>
            <c:dLbl>
              <c:idx val="5"/>
              <c:layout>
                <c:manualLayout>
                  <c:x val="1.463551966869793E-2"/>
                  <c:y val="-5.09304532629878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CC1-4C61-80CD-0B50FF52EAF7}"/>
                </c:ext>
              </c:extLst>
            </c:dLbl>
            <c:dLbl>
              <c:idx val="6"/>
              <c:layout>
                <c:manualLayout>
                  <c:x val="8.781311801218758E-3"/>
                  <c:y val="-1.01860906525975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CC1-4C61-80CD-0B50FF52EAF7}"/>
                </c:ext>
              </c:extLst>
            </c:dLbl>
            <c:dLbl>
              <c:idx val="7"/>
              <c:layout>
                <c:manualLayout>
                  <c:x val="8.781311801218758E-3"/>
                  <c:y val="-7.63956798944817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CC1-4C61-80CD-0B50FF52EAF7}"/>
                </c:ext>
              </c:extLst>
            </c:dLbl>
            <c:dLbl>
              <c:idx val="8"/>
              <c:layout>
                <c:manualLayout>
                  <c:x val="1.3171967701828137E-2"/>
                  <c:y val="-2.54652266314939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CC1-4C61-80CD-0B50FF52EAF7}"/>
                </c:ext>
              </c:extLst>
            </c:dLbl>
            <c:dLbl>
              <c:idx val="9"/>
              <c:layout>
                <c:manualLayout>
                  <c:x val="1.3171967701828137E-2"/>
                  <c:y val="-2.5465226631493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CC1-4C61-80CD-0B50FF52EA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>
                    <a:solidFill>
                      <a:schemeClr val="tx1"/>
                    </a:solidFill>
                    <a:latin typeface="Century Gothic" panose="020B050202020202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Quadro_resumo!$C$25:$N$25</c:f>
              <c:numCache>
                <c:formatCode>General</c:formatCod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</c:numCache>
            </c:numRef>
          </c:cat>
          <c:val>
            <c:numRef>
              <c:f>Quadro_resumo!$C$32:$N$32</c:f>
              <c:numCache>
                <c:formatCode>#,##0</c:formatCode>
                <c:ptCount val="12"/>
                <c:pt idx="0">
                  <c:v>68</c:v>
                </c:pt>
                <c:pt idx="1">
                  <c:v>146</c:v>
                </c:pt>
                <c:pt idx="2">
                  <c:v>185</c:v>
                </c:pt>
                <c:pt idx="3">
                  <c:v>270</c:v>
                </c:pt>
                <c:pt idx="4">
                  <c:v>326</c:v>
                </c:pt>
                <c:pt idx="5">
                  <c:v>373</c:v>
                </c:pt>
                <c:pt idx="6">
                  <c:v>390</c:v>
                </c:pt>
                <c:pt idx="7">
                  <c:v>706</c:v>
                </c:pt>
                <c:pt idx="8">
                  <c:v>875</c:v>
                </c:pt>
                <c:pt idx="9">
                  <c:v>368</c:v>
                </c:pt>
                <c:pt idx="10">
                  <c:v>403</c:v>
                </c:pt>
                <c:pt idx="11">
                  <c:v>868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FCC1-4C61-80CD-0B50FF52EAF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30"/>
        <c:shape val="box"/>
        <c:axId val="16644736"/>
        <c:axId val="22552960"/>
        <c:axId val="0"/>
      </c:bar3DChart>
      <c:catAx>
        <c:axId val="16644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800" b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pt-BR"/>
          </a:p>
        </c:txPr>
        <c:crossAx val="22552960"/>
        <c:crosses val="autoZero"/>
        <c:auto val="1"/>
        <c:lblAlgn val="ctr"/>
        <c:lblOffset val="100"/>
        <c:noMultiLvlLbl val="0"/>
      </c:catAx>
      <c:valAx>
        <c:axId val="22552960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1664473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840277535670785"/>
          <c:y val="0.10376472029358601"/>
          <c:w val="0.65738554006501237"/>
          <c:h val="0.7742257103284235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Residência!$B$17</c:f>
              <c:strCache>
                <c:ptCount val="1"/>
                <c:pt idx="0">
                  <c:v>Evolução Concluintes</c:v>
                </c:pt>
              </c:strCache>
            </c:strRef>
          </c:tx>
          <c:spPr>
            <a:solidFill>
              <a:srgbClr val="FFC0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2"/>
            <c:invertIfNegative val="0"/>
            <c:bubble3D val="0"/>
            <c:spPr>
              <a:noFill/>
              <a:effectLst/>
            </c:spPr>
            <c:extLst>
              <c:ext xmlns:c16="http://schemas.microsoft.com/office/drawing/2014/chart" uri="{C3380CC4-5D6E-409C-BE32-E72D297353CC}">
                <c16:uniqueId val="{00000001-D27F-4B43-8A05-0EABE2F29139}"/>
              </c:ext>
            </c:extLst>
          </c:dPt>
          <c:dLbls>
            <c:dLbl>
              <c:idx val="2"/>
              <c:spPr>
                <a:solidFill>
                  <a:schemeClr val="bg1">
                    <a:lumMod val="75000"/>
                  </a:schemeClr>
                </a:solidFill>
              </c:spPr>
              <c:txPr>
                <a:bodyPr/>
                <a:lstStyle/>
                <a:p>
                  <a:pPr>
                    <a:defRPr/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D27F-4B43-8A05-0EABE2F2913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Residência!$C$13:$E$13</c:f>
              <c:strCache>
                <c:ptCount val="3"/>
                <c:pt idx="0">
                  <c:v>2010</c:v>
                </c:pt>
                <c:pt idx="1">
                  <c:v>2017</c:v>
                </c:pt>
                <c:pt idx="2">
                  <c:v>Evolução</c:v>
                </c:pt>
              </c:strCache>
            </c:strRef>
          </c:cat>
          <c:val>
            <c:numRef>
              <c:f>Residência!$C$17:$E$17</c:f>
              <c:numCache>
                <c:formatCode>0</c:formatCode>
                <c:ptCount val="3"/>
                <c:pt idx="0" formatCode="#,##0">
                  <c:v>0</c:v>
                </c:pt>
                <c:pt idx="1">
                  <c:v>20</c:v>
                </c:pt>
                <c:pt idx="2" formatCode="0%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27F-4B43-8A05-0EABE2F291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112555904"/>
        <c:axId val="112557440"/>
      </c:barChart>
      <c:catAx>
        <c:axId val="11255590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12557440"/>
        <c:crosses val="autoZero"/>
        <c:auto val="1"/>
        <c:lblAlgn val="ctr"/>
        <c:lblOffset val="100"/>
        <c:noMultiLvlLbl val="0"/>
      </c:catAx>
      <c:valAx>
        <c:axId val="112557440"/>
        <c:scaling>
          <c:orientation val="minMax"/>
        </c:scaling>
        <c:delete val="1"/>
        <c:axPos val="b"/>
        <c:numFmt formatCode="#,##0" sourceLinked="1"/>
        <c:majorTickMark val="out"/>
        <c:minorTickMark val="none"/>
        <c:tickLblPos val="none"/>
        <c:crossAx val="11255590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>
          <a:latin typeface="Century Gothic" panose="020B0502020202020204" pitchFamily="34" charset="0"/>
          <a:ea typeface="Tahoma" pitchFamily="34" charset="0"/>
          <a:cs typeface="Tahoma" pitchFamily="34" charset="0"/>
        </a:defRPr>
      </a:pPr>
      <a:endParaRPr lang="pt-BR"/>
    </a:p>
  </c:txPr>
  <c:externalData r:id="rId1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'indicadores_grande área'!$B$13:$B$14</c:f>
              <c:strCache>
                <c:ptCount val="1"/>
                <c:pt idx="0">
                  <c:v>Grande Área CNPq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Pt>
            <c:idx val="3"/>
            <c:invertIfNegative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1-2E9B-4578-A2AD-69C265A312D9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2E9B-4578-A2AD-69C265A312D9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2E9B-4578-A2AD-69C265A312D9}"/>
              </c:ext>
            </c:extLst>
          </c:dPt>
          <c:dPt>
            <c:idx val="1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2E9B-4578-A2AD-69C265A312D9}"/>
              </c:ext>
            </c:extLst>
          </c:dPt>
          <c:dPt>
            <c:idx val="14"/>
            <c:invertIfNegative val="0"/>
            <c:bubble3D val="0"/>
            <c:spPr>
              <a:solidFill>
                <a:srgbClr val="006600"/>
              </a:solidFill>
            </c:spPr>
            <c:extLst>
              <c:ext xmlns:c16="http://schemas.microsoft.com/office/drawing/2014/chart" uri="{C3380CC4-5D6E-409C-BE32-E72D297353CC}">
                <c16:uniqueId val="{00000006-2E9B-4578-A2AD-69C265A312D9}"/>
              </c:ext>
            </c:extLst>
          </c:dPt>
          <c:dLbls>
            <c:dLbl>
              <c:idx val="3"/>
              <c:layout>
                <c:manualLayout>
                  <c:x val="1.9047619047619049E-2"/>
                  <c:y val="-4.68319593090503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E9B-4578-A2AD-69C265A312D9}"/>
                </c:ext>
              </c:extLst>
            </c:dLbl>
            <c:dLbl>
              <c:idx val="4"/>
              <c:layout>
                <c:manualLayout>
                  <c:x val="1.890336424066463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E9B-4578-A2AD-69C265A312D9}"/>
                </c:ext>
              </c:extLst>
            </c:dLbl>
            <c:dLbl>
              <c:idx val="5"/>
              <c:layout>
                <c:manualLayout>
                  <c:x val="1.7328083887275973E-2"/>
                  <c:y val="2.44246081581268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E9B-4578-A2AD-69C265A312D9}"/>
                </c:ext>
              </c:extLst>
            </c:dLbl>
            <c:dLbl>
              <c:idx val="6"/>
              <c:layout>
                <c:manualLayout>
                  <c:x val="1.732808388727591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E9B-4578-A2AD-69C265A312D9}"/>
                </c:ext>
              </c:extLst>
            </c:dLbl>
            <c:dLbl>
              <c:idx val="7"/>
              <c:layout>
                <c:manualLayout>
                  <c:x val="9.4516821203323165E-3"/>
                  <c:y val="8.955586202283821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E9B-4578-A2AD-69C265A312D9}"/>
                </c:ext>
              </c:extLst>
            </c:dLbl>
            <c:dLbl>
              <c:idx val="9"/>
              <c:layout>
                <c:manualLayout>
                  <c:x val="1.4177523180498476E-2"/>
                  <c:y val="-7.32738244743805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E9B-4578-A2AD-69C265A312D9}"/>
                </c:ext>
              </c:extLst>
            </c:dLbl>
            <c:dLbl>
              <c:idx val="10"/>
              <c:layout>
                <c:manualLayout>
                  <c:x val="1.5363521539968438E-2"/>
                  <c:y val="-2.3668639053254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E9B-4578-A2AD-69C265A312D9}"/>
                </c:ext>
              </c:extLst>
            </c:dLbl>
            <c:dLbl>
              <c:idx val="11"/>
              <c:layout>
                <c:manualLayout>
                  <c:x val="9.430256569807173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E9B-4578-A2AD-69C265A312D9}"/>
                </c:ext>
              </c:extLst>
            </c:dLbl>
            <c:dLbl>
              <c:idx val="12"/>
              <c:layout>
                <c:manualLayout>
                  <c:x val="1.5752803533887194E-2"/>
                  <c:y val="-1.95396865265014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E9B-4578-A2AD-69C265A312D9}"/>
                </c:ext>
              </c:extLst>
            </c:dLbl>
            <c:dLbl>
              <c:idx val="13"/>
              <c:layout>
                <c:manualLayout>
                  <c:x val="1.731882519106805E-2"/>
                  <c:y val="-8.95620696877527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E9B-4578-A2AD-69C265A312D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>
                    <a:solidFill>
                      <a:sysClr val="windowText" lastClr="000000"/>
                    </a:solidFill>
                    <a:latin typeface="Century Gothic" panose="020B050202020202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'indicadores_grande área'!$G$14:$N$14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'indicadores_grande área'!$G$24:$N$24</c:f>
              <c:numCache>
                <c:formatCode>#,##0</c:formatCode>
                <c:ptCount val="8"/>
                <c:pt idx="0">
                  <c:v>15</c:v>
                </c:pt>
                <c:pt idx="1">
                  <c:v>20</c:v>
                </c:pt>
                <c:pt idx="2">
                  <c:v>18</c:v>
                </c:pt>
                <c:pt idx="3">
                  <c:v>24</c:v>
                </c:pt>
                <c:pt idx="4">
                  <c:v>22</c:v>
                </c:pt>
                <c:pt idx="5">
                  <c:v>22</c:v>
                </c:pt>
                <c:pt idx="6">
                  <c:v>15</c:v>
                </c:pt>
                <c:pt idx="7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2E9B-4578-A2AD-69C265A312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0"/>
        <c:shape val="box"/>
        <c:axId val="112434176"/>
        <c:axId val="114012928"/>
        <c:axId val="0"/>
      </c:bar3DChart>
      <c:catAx>
        <c:axId val="1124341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Century Gothic" panose="020B0502020202020204" pitchFamily="34" charset="0"/>
              </a:defRPr>
            </a:pPr>
            <a:endParaRPr lang="pt-BR"/>
          </a:p>
        </c:txPr>
        <c:crossAx val="114012928"/>
        <c:crosses val="autoZero"/>
        <c:auto val="1"/>
        <c:lblAlgn val="ctr"/>
        <c:lblOffset val="100"/>
        <c:noMultiLvlLbl val="0"/>
      </c:catAx>
      <c:valAx>
        <c:axId val="114012928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#,##0" sourceLinked="1"/>
        <c:majorTickMark val="out"/>
        <c:minorTickMark val="none"/>
        <c:tickLblPos val="nextTo"/>
        <c:crossAx val="11243417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4496688119957909E-2"/>
          <c:y val="2.7199234293853753E-2"/>
          <c:w val="0.90771770259421547"/>
          <c:h val="0.8964473494710472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'indicadores_grande área'!$C$58:$F$58</c:f>
              <c:strCache>
                <c:ptCount val="4"/>
                <c:pt idx="0">
                  <c:v>2014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2.1141076567985376E-2"/>
                  <c:y val="-2.32835795356279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AE2-4844-AA5E-98A7C524E1F3}"/>
                </c:ext>
              </c:extLst>
            </c:dLbl>
            <c:dLbl>
              <c:idx val="1"/>
              <c:layout>
                <c:manualLayout>
                  <c:x val="2.2550481672517733E-2"/>
                  <c:y val="-2.58706439284755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AE2-4844-AA5E-98A7C524E1F3}"/>
                </c:ext>
              </c:extLst>
            </c:dLbl>
            <c:dLbl>
              <c:idx val="2"/>
              <c:layout>
                <c:manualLayout>
                  <c:x val="1.8322266358920657E-2"/>
                  <c:y val="-3.36318371070182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AE2-4844-AA5E-98A7C524E1F3}"/>
                </c:ext>
              </c:extLst>
            </c:dLbl>
            <c:dLbl>
              <c:idx val="3"/>
              <c:layout>
                <c:manualLayout>
                  <c:x val="7.0470255226617916E-3"/>
                  <c:y val="-2.06965151427804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AE2-4844-AA5E-98A7C524E1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>
                    <a:solidFill>
                      <a:sysClr val="windowText" lastClr="000000"/>
                    </a:solidFill>
                    <a:latin typeface="Century Gothic" panose="020B050202020202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'indicadores_grande área'!$O$59:$R$59</c:f>
              <c:strCache>
                <c:ptCount val="4"/>
                <c:pt idx="0">
                  <c:v>1B</c:v>
                </c:pt>
                <c:pt idx="1">
                  <c:v>1C</c:v>
                </c:pt>
                <c:pt idx="2">
                  <c:v>1D</c:v>
                </c:pt>
                <c:pt idx="3">
                  <c:v>2</c:v>
                </c:pt>
              </c:strCache>
            </c:strRef>
          </c:cat>
          <c:val>
            <c:numRef>
              <c:f>'indicadores_grande área'!$C$69:$F$69</c:f>
              <c:numCache>
                <c:formatCode>#,##0</c:formatCode>
                <c:ptCount val="4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AE2-4844-AA5E-98A7C524E1F3}"/>
            </c:ext>
          </c:extLst>
        </c:ser>
        <c:ser>
          <c:idx val="1"/>
          <c:order val="1"/>
          <c:tx>
            <c:strRef>
              <c:f>'indicadores_grande área'!$G$58:$J$58</c:f>
              <c:strCache>
                <c:ptCount val="4"/>
                <c:pt idx="0">
                  <c:v>2015</c:v>
                </c:pt>
              </c:strCache>
            </c:strRef>
          </c:tx>
          <c:spPr>
            <a:solidFill>
              <a:srgbClr val="006600"/>
            </a:solidFill>
          </c:spPr>
          <c:invertIfNegative val="0"/>
          <c:dLbls>
            <c:dLbl>
              <c:idx val="0"/>
              <c:layout>
                <c:manualLayout>
                  <c:x val="8.4596763155903882E-3"/>
                  <c:y val="-2.3283642291090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AE2-4844-AA5E-98A7C524E1F3}"/>
                </c:ext>
              </c:extLst>
            </c:dLbl>
            <c:dLbl>
              <c:idx val="1"/>
              <c:layout>
                <c:manualLayout>
                  <c:x val="1.8322266358920657E-2"/>
                  <c:y val="-2.32835795356279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AE2-4844-AA5E-98A7C524E1F3}"/>
                </c:ext>
              </c:extLst>
            </c:dLbl>
            <c:dLbl>
              <c:idx val="2"/>
              <c:layout>
                <c:manualLayout>
                  <c:x val="2.1141076567985376E-2"/>
                  <c:y val="-3.10447727141708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AE2-4844-AA5E-98A7C524E1F3}"/>
                </c:ext>
              </c:extLst>
            </c:dLbl>
            <c:dLbl>
              <c:idx val="3"/>
              <c:layout>
                <c:manualLayout>
                  <c:x val="1.4094051045323583E-2"/>
                  <c:y val="-2.32835795356280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AE2-4844-AA5E-98A7C524E1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>
                    <a:solidFill>
                      <a:sysClr val="windowText" lastClr="000000"/>
                    </a:solidFill>
                    <a:latin typeface="Century Gothic" panose="020B050202020202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'indicadores_grande área'!$O$59:$R$59</c:f>
              <c:strCache>
                <c:ptCount val="4"/>
                <c:pt idx="0">
                  <c:v>1B</c:v>
                </c:pt>
                <c:pt idx="1">
                  <c:v>1C</c:v>
                </c:pt>
                <c:pt idx="2">
                  <c:v>1D</c:v>
                </c:pt>
                <c:pt idx="3">
                  <c:v>2</c:v>
                </c:pt>
              </c:strCache>
            </c:strRef>
          </c:cat>
          <c:val>
            <c:numRef>
              <c:f>'indicadores_grande área'!$G$69:$J$69</c:f>
              <c:numCache>
                <c:formatCode>#,##0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AE2-4844-AA5E-98A7C524E1F3}"/>
            </c:ext>
          </c:extLst>
        </c:ser>
        <c:ser>
          <c:idx val="2"/>
          <c:order val="2"/>
          <c:tx>
            <c:strRef>
              <c:f>'indicadores_grande área'!$K$58:$N$58</c:f>
              <c:strCache>
                <c:ptCount val="4"/>
                <c:pt idx="0">
                  <c:v>2016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Century Gothic" panose="020B050202020202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'indicadores_grande área'!$O$59:$R$59</c:f>
              <c:strCache>
                <c:ptCount val="4"/>
                <c:pt idx="0">
                  <c:v>1B</c:v>
                </c:pt>
                <c:pt idx="1">
                  <c:v>1C</c:v>
                </c:pt>
                <c:pt idx="2">
                  <c:v>1D</c:v>
                </c:pt>
                <c:pt idx="3">
                  <c:v>2</c:v>
                </c:pt>
              </c:strCache>
            </c:strRef>
          </c:cat>
          <c:val>
            <c:numRef>
              <c:f>'indicadores_grande área'!$K$69:$N$69</c:f>
              <c:numCache>
                <c:formatCode>#,##0</c:formatCode>
                <c:ptCount val="4"/>
                <c:pt idx="0">
                  <c:v>1</c:v>
                </c:pt>
                <c:pt idx="1">
                  <c:v>0</c:v>
                </c:pt>
                <c:pt idx="2">
                  <c:v>2</c:v>
                </c:pt>
                <c:pt idx="3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AE2-4844-AA5E-98A7C524E1F3}"/>
            </c:ext>
          </c:extLst>
        </c:ser>
        <c:ser>
          <c:idx val="3"/>
          <c:order val="3"/>
          <c:tx>
            <c:strRef>
              <c:f>'indicadores_grande área'!$O$58:$R$58</c:f>
              <c:strCache>
                <c:ptCount val="4"/>
                <c:pt idx="0">
                  <c:v>2017</c:v>
                </c:pt>
              </c:strCache>
            </c:strRef>
          </c:tx>
          <c:spPr>
            <a:solidFill>
              <a:srgbClr val="FF66CC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Century Gothic" panose="020B050202020202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'indicadores_grande área'!$O$59:$R$59</c:f>
              <c:strCache>
                <c:ptCount val="4"/>
                <c:pt idx="0">
                  <c:v>1B</c:v>
                </c:pt>
                <c:pt idx="1">
                  <c:v>1C</c:v>
                </c:pt>
                <c:pt idx="2">
                  <c:v>1D</c:v>
                </c:pt>
                <c:pt idx="3">
                  <c:v>2</c:v>
                </c:pt>
              </c:strCache>
            </c:strRef>
          </c:cat>
          <c:val>
            <c:numRef>
              <c:f>'indicadores_grande área'!$O$69:$R$69</c:f>
              <c:numCache>
                <c:formatCode>#,##0</c:formatCode>
                <c:ptCount val="4"/>
                <c:pt idx="0">
                  <c:v>1</c:v>
                </c:pt>
                <c:pt idx="1">
                  <c:v>0</c:v>
                </c:pt>
                <c:pt idx="2">
                  <c:v>2</c:v>
                </c:pt>
                <c:pt idx="3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BAE2-4844-AA5E-98A7C524E1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6928768"/>
        <c:axId val="146930304"/>
        <c:axId val="0"/>
      </c:bar3DChart>
      <c:catAx>
        <c:axId val="146928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Century Gothic" panose="020B0502020202020204" pitchFamily="34" charset="0"/>
              </a:defRPr>
            </a:pPr>
            <a:endParaRPr lang="pt-BR"/>
          </a:p>
        </c:txPr>
        <c:crossAx val="146930304"/>
        <c:crosses val="autoZero"/>
        <c:auto val="1"/>
        <c:lblAlgn val="ctr"/>
        <c:lblOffset val="100"/>
        <c:noMultiLvlLbl val="0"/>
      </c:catAx>
      <c:valAx>
        <c:axId val="146930304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146928768"/>
        <c:crosses val="autoZero"/>
        <c:crossBetween val="between"/>
      </c:valAx>
    </c:plotArea>
    <c:legend>
      <c:legendPos val="l"/>
      <c:overlay val="0"/>
      <c:txPr>
        <a:bodyPr/>
        <a:lstStyle/>
        <a:p>
          <a:pPr>
            <a:defRPr>
              <a:latin typeface="Century Gothic" panose="020B0502020202020204" pitchFamily="34" charset="0"/>
            </a:defRPr>
          </a:pPr>
          <a:endParaRPr lang="pt-BR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'indicadores_grande área'!$B$30</c:f>
              <c:strCache>
                <c:ptCount val="1"/>
                <c:pt idx="0">
                  <c:v>Ciências Agrárias 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cat>
            <c:numRef>
              <c:f>'indicadores_grande área'!$C$29:$N$29</c:f>
              <c:numCache>
                <c:formatCode>General</c:formatCod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</c:numCache>
            </c:numRef>
          </c:cat>
          <c:val>
            <c:numRef>
              <c:f>'indicadores_grande área'!$C$30:$N$30</c:f>
              <c:numCache>
                <c:formatCode>#,##0</c:formatCode>
                <c:ptCount val="12"/>
                <c:pt idx="0">
                  <c:v>11</c:v>
                </c:pt>
                <c:pt idx="1">
                  <c:v>11</c:v>
                </c:pt>
                <c:pt idx="2">
                  <c:v>15</c:v>
                </c:pt>
                <c:pt idx="3">
                  <c:v>18</c:v>
                </c:pt>
                <c:pt idx="4">
                  <c:v>20</c:v>
                </c:pt>
                <c:pt idx="5">
                  <c:v>21</c:v>
                </c:pt>
                <c:pt idx="6">
                  <c:v>21</c:v>
                </c:pt>
                <c:pt idx="7">
                  <c:v>28</c:v>
                </c:pt>
                <c:pt idx="8">
                  <c:v>28</c:v>
                </c:pt>
                <c:pt idx="9">
                  <c:v>28</c:v>
                </c:pt>
                <c:pt idx="10">
                  <c:v>28</c:v>
                </c:pt>
                <c:pt idx="11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55-4D4D-BA56-F24A3F97D8D0}"/>
            </c:ext>
          </c:extLst>
        </c:ser>
        <c:ser>
          <c:idx val="1"/>
          <c:order val="1"/>
          <c:tx>
            <c:strRef>
              <c:f>'indicadores_grande área'!$B$31</c:f>
              <c:strCache>
                <c:ptCount val="1"/>
                <c:pt idx="0">
                  <c:v>Ciências Biológicas 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numRef>
              <c:f>'indicadores_grande área'!$C$29:$N$29</c:f>
              <c:numCache>
                <c:formatCode>General</c:formatCod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</c:numCache>
            </c:numRef>
          </c:cat>
          <c:val>
            <c:numRef>
              <c:f>'indicadores_grande área'!$C$31:$N$31</c:f>
              <c:numCache>
                <c:formatCode>#,##0</c:formatCode>
                <c:ptCount val="12"/>
                <c:pt idx="0">
                  <c:v>5</c:v>
                </c:pt>
                <c:pt idx="1">
                  <c:v>5</c:v>
                </c:pt>
                <c:pt idx="2">
                  <c:v>9</c:v>
                </c:pt>
                <c:pt idx="3">
                  <c:v>9</c:v>
                </c:pt>
                <c:pt idx="4">
                  <c:v>10</c:v>
                </c:pt>
                <c:pt idx="5">
                  <c:v>11</c:v>
                </c:pt>
                <c:pt idx="6">
                  <c:v>12</c:v>
                </c:pt>
                <c:pt idx="7">
                  <c:v>17</c:v>
                </c:pt>
                <c:pt idx="8">
                  <c:v>14</c:v>
                </c:pt>
                <c:pt idx="9">
                  <c:v>14</c:v>
                </c:pt>
                <c:pt idx="10">
                  <c:v>15</c:v>
                </c:pt>
                <c:pt idx="11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E55-4D4D-BA56-F24A3F97D8D0}"/>
            </c:ext>
          </c:extLst>
        </c:ser>
        <c:ser>
          <c:idx val="2"/>
          <c:order val="2"/>
          <c:tx>
            <c:strRef>
              <c:f>'indicadores_grande área'!$B$32</c:f>
              <c:strCache>
                <c:ptCount val="1"/>
                <c:pt idx="0">
                  <c:v>Ciências da Saúde 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numRef>
              <c:f>'indicadores_grande área'!$C$29:$N$29</c:f>
              <c:numCache>
                <c:formatCode>General</c:formatCod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</c:numCache>
            </c:numRef>
          </c:cat>
          <c:val>
            <c:numRef>
              <c:f>'indicadores_grande área'!$C$32:$N$32</c:f>
              <c:numCache>
                <c:formatCode>#,##0</c:formatCode>
                <c:ptCount val="12"/>
                <c:pt idx="0">
                  <c:v>0</c:v>
                </c:pt>
                <c:pt idx="1">
                  <c:v>1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8</c:v>
                </c:pt>
                <c:pt idx="10">
                  <c:v>10</c:v>
                </c:pt>
                <c:pt idx="11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E55-4D4D-BA56-F24A3F97D8D0}"/>
            </c:ext>
          </c:extLst>
        </c:ser>
        <c:ser>
          <c:idx val="4"/>
          <c:order val="3"/>
          <c:tx>
            <c:strRef>
              <c:f>'indicadores_grande área'!$B$33</c:f>
              <c:strCache>
                <c:ptCount val="1"/>
                <c:pt idx="0">
                  <c:v>Ciências Exatas e da Terra </c:v>
                </c:pt>
              </c:strCache>
            </c:strRef>
          </c:tx>
          <c:invertIfNegative val="0"/>
          <c:cat>
            <c:numRef>
              <c:f>'indicadores_grande área'!$C$29:$N$29</c:f>
              <c:numCache>
                <c:formatCode>General</c:formatCod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</c:numCache>
            </c:numRef>
          </c:cat>
          <c:val>
            <c:numRef>
              <c:f>'indicadores_grande área'!$C$33:$N$33</c:f>
              <c:numCache>
                <c:formatCode>#,##0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5</c:v>
                </c:pt>
                <c:pt idx="4">
                  <c:v>7</c:v>
                </c:pt>
                <c:pt idx="5">
                  <c:v>8</c:v>
                </c:pt>
                <c:pt idx="6">
                  <c:v>8</c:v>
                </c:pt>
                <c:pt idx="7">
                  <c:v>13</c:v>
                </c:pt>
                <c:pt idx="8">
                  <c:v>14</c:v>
                </c:pt>
                <c:pt idx="9">
                  <c:v>16</c:v>
                </c:pt>
                <c:pt idx="10">
                  <c:v>22</c:v>
                </c:pt>
                <c:pt idx="11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E55-4D4D-BA56-F24A3F97D8D0}"/>
            </c:ext>
          </c:extLst>
        </c:ser>
        <c:ser>
          <c:idx val="8"/>
          <c:order val="4"/>
          <c:tx>
            <c:strRef>
              <c:f>'indicadores_grande área'!$B$34</c:f>
              <c:strCache>
                <c:ptCount val="1"/>
                <c:pt idx="0">
                  <c:v>Ciências Humanas </c:v>
                </c:pt>
              </c:strCache>
            </c:strRef>
          </c:tx>
          <c:invertIfNegative val="0"/>
          <c:cat>
            <c:numRef>
              <c:f>'indicadores_grande área'!$C$29:$N$29</c:f>
              <c:numCache>
                <c:formatCode>General</c:formatCod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</c:numCache>
            </c:numRef>
          </c:cat>
          <c:val>
            <c:numRef>
              <c:f>'indicadores_grande área'!$C$34:$N$34</c:f>
              <c:numCache>
                <c:formatCode>#,##0</c:formatCode>
                <c:ptCount val="12"/>
                <c:pt idx="0">
                  <c:v>12</c:v>
                </c:pt>
                <c:pt idx="1">
                  <c:v>13</c:v>
                </c:pt>
                <c:pt idx="2">
                  <c:v>15</c:v>
                </c:pt>
                <c:pt idx="3">
                  <c:v>24</c:v>
                </c:pt>
                <c:pt idx="4">
                  <c:v>29</c:v>
                </c:pt>
                <c:pt idx="5">
                  <c:v>30</c:v>
                </c:pt>
                <c:pt idx="6">
                  <c:v>34</c:v>
                </c:pt>
                <c:pt idx="7">
                  <c:v>37</c:v>
                </c:pt>
                <c:pt idx="8">
                  <c:v>43</c:v>
                </c:pt>
                <c:pt idx="9">
                  <c:v>46</c:v>
                </c:pt>
                <c:pt idx="10">
                  <c:v>52</c:v>
                </c:pt>
                <c:pt idx="11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E55-4D4D-BA56-F24A3F97D8D0}"/>
            </c:ext>
          </c:extLst>
        </c:ser>
        <c:ser>
          <c:idx val="5"/>
          <c:order val="5"/>
          <c:tx>
            <c:strRef>
              <c:f>'indicadores_grande área'!$B$35</c:f>
              <c:strCache>
                <c:ptCount val="1"/>
                <c:pt idx="0">
                  <c:v>Ciências Sociais Aplicadas </c:v>
                </c:pt>
              </c:strCache>
            </c:strRef>
          </c:tx>
          <c:invertIfNegative val="0"/>
          <c:cat>
            <c:numRef>
              <c:f>'indicadores_grande área'!$C$29:$N$29</c:f>
              <c:numCache>
                <c:formatCode>General</c:formatCod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</c:numCache>
            </c:numRef>
          </c:cat>
          <c:val>
            <c:numRef>
              <c:f>'indicadores_grande área'!$C$35:$N$35</c:f>
              <c:numCache>
                <c:formatCode>#,##0</c:formatCode>
                <c:ptCount val="12"/>
                <c:pt idx="0">
                  <c:v>0</c:v>
                </c:pt>
                <c:pt idx="1">
                  <c:v>3</c:v>
                </c:pt>
                <c:pt idx="2">
                  <c:v>4</c:v>
                </c:pt>
                <c:pt idx="3">
                  <c:v>4</c:v>
                </c:pt>
                <c:pt idx="4">
                  <c:v>6</c:v>
                </c:pt>
                <c:pt idx="5">
                  <c:v>7</c:v>
                </c:pt>
                <c:pt idx="6">
                  <c:v>9</c:v>
                </c:pt>
                <c:pt idx="7">
                  <c:v>10</c:v>
                </c:pt>
                <c:pt idx="8">
                  <c:v>8</c:v>
                </c:pt>
                <c:pt idx="9">
                  <c:v>10</c:v>
                </c:pt>
                <c:pt idx="10">
                  <c:v>16</c:v>
                </c:pt>
                <c:pt idx="11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E55-4D4D-BA56-F24A3F97D8D0}"/>
            </c:ext>
          </c:extLst>
        </c:ser>
        <c:ser>
          <c:idx val="7"/>
          <c:order val="6"/>
          <c:tx>
            <c:strRef>
              <c:f>'indicadores_grande área'!$B$36</c:f>
              <c:strCache>
                <c:ptCount val="1"/>
                <c:pt idx="0">
                  <c:v>Engenharias </c:v>
                </c:pt>
              </c:strCache>
            </c:strRef>
          </c:tx>
          <c:invertIfNegative val="0"/>
          <c:cat>
            <c:numRef>
              <c:f>'indicadores_grande área'!$C$29:$N$29</c:f>
              <c:numCache>
                <c:formatCode>General</c:formatCod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</c:numCache>
            </c:numRef>
          </c:cat>
          <c:val>
            <c:numRef>
              <c:f>'indicadores_grande área'!$C$36:$N$36</c:f>
              <c:numCache>
                <c:formatCode>#,##0</c:formatCode>
                <c:ptCount val="12"/>
                <c:pt idx="0">
                  <c:v>0</c:v>
                </c:pt>
                <c:pt idx="1">
                  <c:v>2</c:v>
                </c:pt>
                <c:pt idx="2">
                  <c:v>3</c:v>
                </c:pt>
                <c:pt idx="3">
                  <c:v>3</c:v>
                </c:pt>
                <c:pt idx="4">
                  <c:v>5</c:v>
                </c:pt>
                <c:pt idx="5">
                  <c:v>5</c:v>
                </c:pt>
                <c:pt idx="6">
                  <c:v>3</c:v>
                </c:pt>
                <c:pt idx="7">
                  <c:v>8</c:v>
                </c:pt>
                <c:pt idx="8">
                  <c:v>5</c:v>
                </c:pt>
                <c:pt idx="9">
                  <c:v>6</c:v>
                </c:pt>
                <c:pt idx="10">
                  <c:v>7</c:v>
                </c:pt>
                <c:pt idx="1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E55-4D4D-BA56-F24A3F97D8D0}"/>
            </c:ext>
          </c:extLst>
        </c:ser>
        <c:ser>
          <c:idx val="6"/>
          <c:order val="7"/>
          <c:tx>
            <c:strRef>
              <c:f>'indicadores_grande área'!$B$37</c:f>
              <c:strCache>
                <c:ptCount val="1"/>
                <c:pt idx="0">
                  <c:v>Linguística, Letras e Artes </c:v>
                </c:pt>
              </c:strCache>
            </c:strRef>
          </c:tx>
          <c:invertIfNegative val="0"/>
          <c:cat>
            <c:numRef>
              <c:f>'indicadores_grande área'!$C$29:$N$29</c:f>
              <c:numCache>
                <c:formatCode>General</c:formatCod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</c:numCache>
            </c:numRef>
          </c:cat>
          <c:val>
            <c:numRef>
              <c:f>'indicadores_grande área'!$C$37:$N$37</c:f>
              <c:numCache>
                <c:formatCode>#,##0</c:formatCode>
                <c:ptCount val="12"/>
                <c:pt idx="0">
                  <c:v>3</c:v>
                </c:pt>
                <c:pt idx="1">
                  <c:v>1</c:v>
                </c:pt>
                <c:pt idx="2">
                  <c:v>3</c:v>
                </c:pt>
                <c:pt idx="3">
                  <c:v>3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7</c:v>
                </c:pt>
                <c:pt idx="8">
                  <c:v>7</c:v>
                </c:pt>
                <c:pt idx="9">
                  <c:v>8</c:v>
                </c:pt>
                <c:pt idx="10">
                  <c:v>11</c:v>
                </c:pt>
                <c:pt idx="11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E55-4D4D-BA56-F24A3F97D8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7847424"/>
        <c:axId val="167848960"/>
        <c:axId val="0"/>
      </c:bar3DChart>
      <c:catAx>
        <c:axId val="167847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67848960"/>
        <c:crosses val="autoZero"/>
        <c:auto val="1"/>
        <c:lblAlgn val="ctr"/>
        <c:lblOffset val="100"/>
        <c:noMultiLvlLbl val="0"/>
      </c:catAx>
      <c:valAx>
        <c:axId val="167848960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16784742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>
                <a:latin typeface="Century Gothic" panose="020B0502020202020204" pitchFamily="34" charset="0"/>
              </a:defRPr>
            </a:pPr>
            <a:endParaRPr lang="pt-BR"/>
          </a:p>
        </c:txPr>
      </c:dTable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818452596559974"/>
          <c:y val="0"/>
          <c:w val="0.79970780858984281"/>
          <c:h val="0.4850465829175933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'indicadores_grande área'!$B$15</c:f>
              <c:strCache>
                <c:ptCount val="1"/>
                <c:pt idx="0">
                  <c:v>Ciências Agrárias 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cat>
            <c:numRef>
              <c:f>'indicadores_grande área'!$G$14:$N$14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'indicadores_grande área'!$G$15:$N$15</c:f>
              <c:numCache>
                <c:formatCode>#,##0</c:formatCode>
                <c:ptCount val="8"/>
                <c:pt idx="0">
                  <c:v>5</c:v>
                </c:pt>
                <c:pt idx="1">
                  <c:v>9</c:v>
                </c:pt>
                <c:pt idx="2">
                  <c:v>8</c:v>
                </c:pt>
                <c:pt idx="3">
                  <c:v>10</c:v>
                </c:pt>
                <c:pt idx="4">
                  <c:v>10</c:v>
                </c:pt>
                <c:pt idx="5">
                  <c:v>10</c:v>
                </c:pt>
                <c:pt idx="6">
                  <c:v>6</c:v>
                </c:pt>
                <c:pt idx="7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78-4A99-88BC-999FED829FA5}"/>
            </c:ext>
          </c:extLst>
        </c:ser>
        <c:ser>
          <c:idx val="1"/>
          <c:order val="1"/>
          <c:tx>
            <c:strRef>
              <c:f>'indicadores_grande área'!$B$16</c:f>
              <c:strCache>
                <c:ptCount val="1"/>
                <c:pt idx="0">
                  <c:v>Ciências Biológicas 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numRef>
              <c:f>'indicadores_grande área'!$G$14:$N$14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'indicadores_grande área'!$G$16:$N$16</c:f>
              <c:numCache>
                <c:formatCode>#,##0</c:formatCode>
                <c:ptCount val="8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F78-4A99-88BC-999FED829FA5}"/>
            </c:ext>
          </c:extLst>
        </c:ser>
        <c:ser>
          <c:idx val="2"/>
          <c:order val="2"/>
          <c:tx>
            <c:strRef>
              <c:f>'indicadores_grande área'!$B$17</c:f>
              <c:strCache>
                <c:ptCount val="1"/>
                <c:pt idx="0">
                  <c:v>Ciências da Saúde 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numRef>
              <c:f>'indicadores_grande área'!$G$14:$N$14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'indicadores_grande área'!$G$17:$N$17</c:f>
              <c:numCache>
                <c:formatCode>#,##0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3</c:v>
                </c:pt>
                <c:pt idx="6">
                  <c:v>2</c:v>
                </c:pt>
                <c:pt idx="7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F78-4A99-88BC-999FED829FA5}"/>
            </c:ext>
          </c:extLst>
        </c:ser>
        <c:ser>
          <c:idx val="4"/>
          <c:order val="3"/>
          <c:tx>
            <c:strRef>
              <c:f>'indicadores_grande área'!$B$18</c:f>
              <c:strCache>
                <c:ptCount val="1"/>
                <c:pt idx="0">
                  <c:v>Ciências Exatas e da Terra </c:v>
                </c:pt>
              </c:strCache>
            </c:strRef>
          </c:tx>
          <c:invertIfNegative val="0"/>
          <c:cat>
            <c:numRef>
              <c:f>'indicadores_grande área'!$G$14:$N$14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'indicadores_grande área'!$G$18:$N$18</c:f>
              <c:numCache>
                <c:formatCode>#,##0</c:formatCode>
                <c:ptCount val="8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F78-4A99-88BC-999FED829FA5}"/>
            </c:ext>
          </c:extLst>
        </c:ser>
        <c:ser>
          <c:idx val="8"/>
          <c:order val="4"/>
          <c:tx>
            <c:strRef>
              <c:f>'indicadores_grande área'!$B$19</c:f>
              <c:strCache>
                <c:ptCount val="1"/>
                <c:pt idx="0">
                  <c:v>Ciências Humanas </c:v>
                </c:pt>
              </c:strCache>
            </c:strRef>
          </c:tx>
          <c:invertIfNegative val="0"/>
          <c:cat>
            <c:numRef>
              <c:f>'indicadores_grande área'!$G$14:$N$14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'indicadores_grande área'!$G$19:$N$19</c:f>
              <c:numCache>
                <c:formatCode>#,##0</c:formatCode>
                <c:ptCount val="8"/>
                <c:pt idx="0">
                  <c:v>3</c:v>
                </c:pt>
                <c:pt idx="1">
                  <c:v>4</c:v>
                </c:pt>
                <c:pt idx="2">
                  <c:v>3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4</c:v>
                </c:pt>
                <c:pt idx="7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F78-4A99-88BC-999FED829FA5}"/>
            </c:ext>
          </c:extLst>
        </c:ser>
        <c:ser>
          <c:idx val="5"/>
          <c:order val="5"/>
          <c:tx>
            <c:strRef>
              <c:f>'indicadores_grande área'!$B$20</c:f>
              <c:strCache>
                <c:ptCount val="1"/>
                <c:pt idx="0">
                  <c:v>Ciências Sociais Aplicadas </c:v>
                </c:pt>
              </c:strCache>
            </c:strRef>
          </c:tx>
          <c:invertIfNegative val="0"/>
          <c:cat>
            <c:numRef>
              <c:f>'indicadores_grande área'!$G$14:$N$14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'indicadores_grande área'!$G$20:$N$20</c:f>
              <c:numCache>
                <c:formatCode>#,##0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F78-4A99-88BC-999FED829FA5}"/>
            </c:ext>
          </c:extLst>
        </c:ser>
        <c:ser>
          <c:idx val="7"/>
          <c:order val="6"/>
          <c:tx>
            <c:strRef>
              <c:f>'indicadores_grande área'!$B$21</c:f>
              <c:strCache>
                <c:ptCount val="1"/>
                <c:pt idx="0">
                  <c:v>Engenharias </c:v>
                </c:pt>
              </c:strCache>
            </c:strRef>
          </c:tx>
          <c:invertIfNegative val="0"/>
          <c:cat>
            <c:numRef>
              <c:f>'indicadores_grande área'!$G$14:$N$14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'indicadores_grande área'!$G$21:$N$21</c:f>
              <c:numCache>
                <c:formatCode>#,##0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F78-4A99-88BC-999FED829FA5}"/>
            </c:ext>
          </c:extLst>
        </c:ser>
        <c:ser>
          <c:idx val="6"/>
          <c:order val="7"/>
          <c:tx>
            <c:strRef>
              <c:f>'indicadores_grande área'!$B$22</c:f>
              <c:strCache>
                <c:ptCount val="1"/>
                <c:pt idx="0">
                  <c:v>Linguística, Letras e Artes </c:v>
                </c:pt>
              </c:strCache>
            </c:strRef>
          </c:tx>
          <c:invertIfNegative val="0"/>
          <c:cat>
            <c:numRef>
              <c:f>'indicadores_grande área'!$G$14:$N$14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'indicadores_grande área'!$G$22:$N$22</c:f>
              <c:numCache>
                <c:formatCode>#,##0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  <c:pt idx="6">
                  <c:v>2</c:v>
                </c:pt>
                <c:pt idx="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F78-4A99-88BC-999FED829FA5}"/>
            </c:ext>
          </c:extLst>
        </c:ser>
        <c:ser>
          <c:idx val="3"/>
          <c:order val="8"/>
          <c:tx>
            <c:strRef>
              <c:f>'indicadores_grande área'!$B$23</c:f>
              <c:strCache>
                <c:ptCount val="1"/>
                <c:pt idx="0">
                  <c:v>Outros</c:v>
                </c:pt>
              </c:strCache>
            </c:strRef>
          </c:tx>
          <c:spPr>
            <a:solidFill>
              <a:srgbClr val="285000"/>
            </a:solidFill>
          </c:spPr>
          <c:invertIfNegative val="0"/>
          <c:cat>
            <c:numRef>
              <c:f>'indicadores_grande área'!$G$14:$N$14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'indicadores_grande área'!$G$23:$N$23</c:f>
              <c:numCache>
                <c:formatCode>#,##0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F78-4A99-88BC-999FED829F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7453824"/>
        <c:axId val="167455360"/>
        <c:axId val="0"/>
      </c:bar3DChart>
      <c:catAx>
        <c:axId val="167453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67455360"/>
        <c:crosses val="autoZero"/>
        <c:auto val="1"/>
        <c:lblAlgn val="ctr"/>
        <c:lblOffset val="100"/>
        <c:noMultiLvlLbl val="0"/>
      </c:catAx>
      <c:valAx>
        <c:axId val="167455360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16745382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>
                <a:latin typeface="Century Gothic" panose="020B0502020202020204" pitchFamily="34" charset="0"/>
              </a:defRPr>
            </a:pPr>
            <a:endParaRPr lang="pt-BR"/>
          </a:p>
        </c:txPr>
      </c:dTable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Quadro_afastamento_servidores!$B$13</c:f>
              <c:strCache>
                <c:ptCount val="1"/>
                <c:pt idx="0">
                  <c:v>Categoria/Ano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9736-4B2D-BA4E-F7D8DDA7E431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9736-4B2D-BA4E-F7D8DDA7E431}"/>
              </c:ext>
            </c:extLst>
          </c:dPt>
          <c:dPt>
            <c:idx val="1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9736-4B2D-BA4E-F7D8DDA7E431}"/>
              </c:ext>
            </c:extLst>
          </c:dPt>
          <c:dPt>
            <c:idx val="14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4-9736-4B2D-BA4E-F7D8DDA7E431}"/>
              </c:ext>
            </c:extLst>
          </c:dPt>
          <c:dLbls>
            <c:dLbl>
              <c:idx val="4"/>
              <c:layout>
                <c:manualLayout>
                  <c:x val="1.890336424066463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736-4B2D-BA4E-F7D8DDA7E431}"/>
                </c:ext>
              </c:extLst>
            </c:dLbl>
            <c:dLbl>
              <c:idx val="5"/>
              <c:layout>
                <c:manualLayout>
                  <c:x val="1.7328083887275973E-2"/>
                  <c:y val="2.44246081581268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736-4B2D-BA4E-F7D8DDA7E431}"/>
                </c:ext>
              </c:extLst>
            </c:dLbl>
            <c:dLbl>
              <c:idx val="6"/>
              <c:layout>
                <c:manualLayout>
                  <c:x val="1.732808388727591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736-4B2D-BA4E-F7D8DDA7E431}"/>
                </c:ext>
              </c:extLst>
            </c:dLbl>
            <c:dLbl>
              <c:idx val="7"/>
              <c:layout>
                <c:manualLayout>
                  <c:x val="9.4516821203323165E-3"/>
                  <c:y val="8.955586202283821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736-4B2D-BA4E-F7D8DDA7E431}"/>
                </c:ext>
              </c:extLst>
            </c:dLbl>
            <c:dLbl>
              <c:idx val="9"/>
              <c:layout>
                <c:manualLayout>
                  <c:x val="1.4177523180498476E-2"/>
                  <c:y val="-7.32738244743805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736-4B2D-BA4E-F7D8DDA7E431}"/>
                </c:ext>
              </c:extLst>
            </c:dLbl>
            <c:dLbl>
              <c:idx val="10"/>
              <c:layout>
                <c:manualLayout>
                  <c:x val="1.5363521539968438E-2"/>
                  <c:y val="-2.3668639053254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736-4B2D-BA4E-F7D8DDA7E431}"/>
                </c:ext>
              </c:extLst>
            </c:dLbl>
            <c:dLbl>
              <c:idx val="11"/>
              <c:layout>
                <c:manualLayout>
                  <c:x val="9.430256569807173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736-4B2D-BA4E-F7D8DDA7E431}"/>
                </c:ext>
              </c:extLst>
            </c:dLbl>
            <c:dLbl>
              <c:idx val="12"/>
              <c:layout>
                <c:manualLayout>
                  <c:x val="1.5752803533887194E-2"/>
                  <c:y val="-1.95396865265014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736-4B2D-BA4E-F7D8DDA7E431}"/>
                </c:ext>
              </c:extLst>
            </c:dLbl>
            <c:dLbl>
              <c:idx val="13"/>
              <c:layout>
                <c:manualLayout>
                  <c:x val="1.731882519106805E-2"/>
                  <c:y val="-8.95620696877527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736-4B2D-BA4E-F7D8DDA7E43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>
                    <a:solidFill>
                      <a:sysClr val="windowText" lastClr="000000"/>
                    </a:solidFill>
                    <a:latin typeface="Century Gothic" panose="020B050202020202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15"/>
              <c:pt idx="0">
                <c:v>2004</c:v>
              </c:pt>
              <c:pt idx="1">
                <c:v>2005</c:v>
              </c:pt>
              <c:pt idx="2">
                <c:v>2006</c:v>
              </c:pt>
              <c:pt idx="3">
                <c:v>2007</c:v>
              </c:pt>
              <c:pt idx="4">
                <c:v>2008</c:v>
              </c:pt>
              <c:pt idx="5">
                <c:v>2009</c:v>
              </c:pt>
              <c:pt idx="6">
                <c:v>2010</c:v>
              </c:pt>
              <c:pt idx="7">
                <c:v>2011</c:v>
              </c:pt>
              <c:pt idx="8">
                <c:v>2012</c:v>
              </c:pt>
              <c:pt idx="9">
                <c:v>2013</c:v>
              </c:pt>
              <c:pt idx="10">
                <c:v>2014</c:v>
              </c:pt>
              <c:pt idx="11">
                <c:v>2015</c:v>
              </c:pt>
              <c:pt idx="12">
                <c:v>2016</c:v>
              </c:pt>
              <c:pt idx="13">
                <c:v>2017</c:v>
              </c:pt>
              <c:pt idx="14">
                <c:v>Total Geral</c:v>
              </c:pt>
            </c:strLit>
          </c:cat>
          <c:val>
            <c:numRef>
              <c:f>Quadro_afastamento_servidores!$C$16:$Q$16</c:f>
              <c:numCache>
                <c:formatCode>General</c:formatCode>
                <c:ptCount val="15"/>
                <c:pt idx="0">
                  <c:v>1</c:v>
                </c:pt>
                <c:pt idx="1">
                  <c:v>1</c:v>
                </c:pt>
                <c:pt idx="2">
                  <c:v>3</c:v>
                </c:pt>
                <c:pt idx="3">
                  <c:v>0</c:v>
                </c:pt>
                <c:pt idx="4">
                  <c:v>7</c:v>
                </c:pt>
                <c:pt idx="5">
                  <c:v>7</c:v>
                </c:pt>
                <c:pt idx="6">
                  <c:v>17</c:v>
                </c:pt>
                <c:pt idx="7">
                  <c:v>14</c:v>
                </c:pt>
                <c:pt idx="8">
                  <c:v>15</c:v>
                </c:pt>
                <c:pt idx="9">
                  <c:v>32</c:v>
                </c:pt>
                <c:pt idx="10">
                  <c:v>48</c:v>
                </c:pt>
                <c:pt idx="11">
                  <c:v>51</c:v>
                </c:pt>
                <c:pt idx="12">
                  <c:v>42</c:v>
                </c:pt>
                <c:pt idx="13">
                  <c:v>68</c:v>
                </c:pt>
                <c:pt idx="14">
                  <c:v>306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9736-4B2D-BA4E-F7D8DDA7E4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2"/>
        <c:shape val="box"/>
        <c:axId val="112434176"/>
        <c:axId val="114012928"/>
        <c:axId val="0"/>
      </c:bar3DChart>
      <c:catAx>
        <c:axId val="1124341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Century Gothic" panose="020B0502020202020204" pitchFamily="34" charset="0"/>
              </a:defRPr>
            </a:pPr>
            <a:endParaRPr lang="pt-BR"/>
          </a:p>
        </c:txPr>
        <c:crossAx val="114012928"/>
        <c:crosses val="autoZero"/>
        <c:auto val="1"/>
        <c:lblAlgn val="ctr"/>
        <c:lblOffset val="100"/>
        <c:noMultiLvlLbl val="0"/>
      </c:catAx>
      <c:valAx>
        <c:axId val="114012928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1243417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Quadro_afastamento_servidores!$B$13</c:f>
              <c:strCache>
                <c:ptCount val="1"/>
                <c:pt idx="0">
                  <c:v>Categoria/Ano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1507-491E-A861-0D77938A6887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1507-491E-A861-0D77938A6887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1507-491E-A861-0D77938A6887}"/>
              </c:ext>
            </c:extLst>
          </c:dPt>
          <c:dPt>
            <c:idx val="1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1507-491E-A861-0D77938A6887}"/>
              </c:ext>
            </c:extLst>
          </c:dPt>
          <c:dPt>
            <c:idx val="14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5-1507-491E-A861-0D77938A6887}"/>
              </c:ext>
            </c:extLst>
          </c:dPt>
          <c:dLbls>
            <c:dLbl>
              <c:idx val="3"/>
              <c:layout>
                <c:manualLayout>
                  <c:x val="1.9047619047619049E-2"/>
                  <c:y val="-4.68319593090503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507-491E-A861-0D77938A6887}"/>
                </c:ext>
              </c:extLst>
            </c:dLbl>
            <c:dLbl>
              <c:idx val="4"/>
              <c:layout>
                <c:manualLayout>
                  <c:x val="1.890336424066463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507-491E-A861-0D77938A6887}"/>
                </c:ext>
              </c:extLst>
            </c:dLbl>
            <c:dLbl>
              <c:idx val="5"/>
              <c:layout>
                <c:manualLayout>
                  <c:x val="1.7328083887275973E-2"/>
                  <c:y val="2.44246081581268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507-491E-A861-0D77938A6887}"/>
                </c:ext>
              </c:extLst>
            </c:dLbl>
            <c:dLbl>
              <c:idx val="6"/>
              <c:layout>
                <c:manualLayout>
                  <c:x val="1.732808388727591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507-491E-A861-0D77938A6887}"/>
                </c:ext>
              </c:extLst>
            </c:dLbl>
            <c:dLbl>
              <c:idx val="7"/>
              <c:layout>
                <c:manualLayout>
                  <c:x val="9.4516821203323165E-3"/>
                  <c:y val="8.955586202283821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507-491E-A861-0D77938A6887}"/>
                </c:ext>
              </c:extLst>
            </c:dLbl>
            <c:dLbl>
              <c:idx val="9"/>
              <c:layout>
                <c:manualLayout>
                  <c:x val="1.4177523180498476E-2"/>
                  <c:y val="-7.32738244743805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507-491E-A861-0D77938A6887}"/>
                </c:ext>
              </c:extLst>
            </c:dLbl>
            <c:dLbl>
              <c:idx val="10"/>
              <c:layout>
                <c:manualLayout>
                  <c:x val="1.5363521539968438E-2"/>
                  <c:y val="-2.3668639053254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507-491E-A861-0D77938A6887}"/>
                </c:ext>
              </c:extLst>
            </c:dLbl>
            <c:dLbl>
              <c:idx val="11"/>
              <c:layout>
                <c:manualLayout>
                  <c:x val="9.430256569807173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507-491E-A861-0D77938A6887}"/>
                </c:ext>
              </c:extLst>
            </c:dLbl>
            <c:dLbl>
              <c:idx val="12"/>
              <c:layout>
                <c:manualLayout>
                  <c:x val="1.5752803533887194E-2"/>
                  <c:y val="-1.95396865265014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507-491E-A861-0D77938A6887}"/>
                </c:ext>
              </c:extLst>
            </c:dLbl>
            <c:dLbl>
              <c:idx val="13"/>
              <c:layout>
                <c:manualLayout>
                  <c:x val="1.731882519106805E-2"/>
                  <c:y val="-8.95620696877527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507-491E-A861-0D77938A68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>
                    <a:solidFill>
                      <a:sysClr val="windowText" lastClr="000000"/>
                    </a:solidFill>
                    <a:latin typeface="Century Gothic" panose="020B050202020202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Quadro_afastamento_servidores!$C$13:$Q$13</c:f>
              <c:strCach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Total Geral</c:v>
                </c:pt>
              </c:strCache>
            </c:strRef>
          </c:cat>
          <c:val>
            <c:numRef>
              <c:f>Quadro_afastamento_servidores!$C$15:$Q$15</c:f>
              <c:numCache>
                <c:formatCode>General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3</c:v>
                </c:pt>
                <c:pt idx="7">
                  <c:v>3</c:v>
                </c:pt>
                <c:pt idx="8">
                  <c:v>8</c:v>
                </c:pt>
                <c:pt idx="9">
                  <c:v>12</c:v>
                </c:pt>
                <c:pt idx="10">
                  <c:v>17</c:v>
                </c:pt>
                <c:pt idx="11">
                  <c:v>24</c:v>
                </c:pt>
                <c:pt idx="12">
                  <c:v>16</c:v>
                </c:pt>
                <c:pt idx="13">
                  <c:v>26</c:v>
                </c:pt>
                <c:pt idx="14">
                  <c:v>110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1507-491E-A861-0D77938A68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0"/>
        <c:shape val="box"/>
        <c:axId val="112434176"/>
        <c:axId val="114012928"/>
        <c:axId val="0"/>
      </c:bar3DChart>
      <c:catAx>
        <c:axId val="1124341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Century Gothic" panose="020B0502020202020204" pitchFamily="34" charset="0"/>
              </a:defRPr>
            </a:pPr>
            <a:endParaRPr lang="pt-BR"/>
          </a:p>
        </c:txPr>
        <c:crossAx val="114012928"/>
        <c:crosses val="autoZero"/>
        <c:auto val="1"/>
        <c:lblAlgn val="ctr"/>
        <c:lblOffset val="100"/>
        <c:noMultiLvlLbl val="0"/>
      </c:catAx>
      <c:valAx>
        <c:axId val="114012928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1243417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Quadro_afastamento_servidores!$B$13</c:f>
              <c:strCache>
                <c:ptCount val="1"/>
                <c:pt idx="0">
                  <c:v>Categoria/Ano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04DF-423D-9B86-38F92419776A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04DF-423D-9B86-38F92419776A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04DF-423D-9B86-38F92419776A}"/>
              </c:ext>
            </c:extLst>
          </c:dPt>
          <c:dPt>
            <c:idx val="1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04DF-423D-9B86-38F92419776A}"/>
              </c:ext>
            </c:extLst>
          </c:dPt>
          <c:dPt>
            <c:idx val="14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5-04DF-423D-9B86-38F92419776A}"/>
              </c:ext>
            </c:extLst>
          </c:dPt>
          <c:dLbls>
            <c:dLbl>
              <c:idx val="3"/>
              <c:layout>
                <c:manualLayout>
                  <c:x val="1.9047619047619049E-2"/>
                  <c:y val="-4.68319593090503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4DF-423D-9B86-38F92419776A}"/>
                </c:ext>
              </c:extLst>
            </c:dLbl>
            <c:dLbl>
              <c:idx val="4"/>
              <c:layout>
                <c:manualLayout>
                  <c:x val="1.890336424066463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4DF-423D-9B86-38F92419776A}"/>
                </c:ext>
              </c:extLst>
            </c:dLbl>
            <c:dLbl>
              <c:idx val="5"/>
              <c:layout>
                <c:manualLayout>
                  <c:x val="1.7328083887275973E-2"/>
                  <c:y val="2.44246081581268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4DF-423D-9B86-38F92419776A}"/>
                </c:ext>
              </c:extLst>
            </c:dLbl>
            <c:dLbl>
              <c:idx val="6"/>
              <c:layout>
                <c:manualLayout>
                  <c:x val="1.732808388727591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4DF-423D-9B86-38F92419776A}"/>
                </c:ext>
              </c:extLst>
            </c:dLbl>
            <c:dLbl>
              <c:idx val="7"/>
              <c:layout>
                <c:manualLayout>
                  <c:x val="9.4516821203323165E-3"/>
                  <c:y val="8.955586202283821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4DF-423D-9B86-38F92419776A}"/>
                </c:ext>
              </c:extLst>
            </c:dLbl>
            <c:dLbl>
              <c:idx val="9"/>
              <c:layout>
                <c:manualLayout>
                  <c:x val="1.4177523180498476E-2"/>
                  <c:y val="-7.32738244743805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4DF-423D-9B86-38F92419776A}"/>
                </c:ext>
              </c:extLst>
            </c:dLbl>
            <c:dLbl>
              <c:idx val="10"/>
              <c:layout>
                <c:manualLayout>
                  <c:x val="1.5363521539968438E-2"/>
                  <c:y val="-2.3668639053254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4DF-423D-9B86-38F92419776A}"/>
                </c:ext>
              </c:extLst>
            </c:dLbl>
            <c:dLbl>
              <c:idx val="11"/>
              <c:layout>
                <c:manualLayout>
                  <c:x val="9.430256569807173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4DF-423D-9B86-38F92419776A}"/>
                </c:ext>
              </c:extLst>
            </c:dLbl>
            <c:dLbl>
              <c:idx val="12"/>
              <c:layout>
                <c:manualLayout>
                  <c:x val="1.5752803533887194E-2"/>
                  <c:y val="-1.95396865265014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4DF-423D-9B86-38F92419776A}"/>
                </c:ext>
              </c:extLst>
            </c:dLbl>
            <c:dLbl>
              <c:idx val="13"/>
              <c:layout>
                <c:manualLayout>
                  <c:x val="1.731882519106805E-2"/>
                  <c:y val="-8.95620696877527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4DF-423D-9B86-38F92419776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>
                    <a:solidFill>
                      <a:sysClr val="windowText" lastClr="000000"/>
                    </a:solidFill>
                    <a:latin typeface="Century Gothic" panose="020B050202020202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Quadro_afastamento_servidores!$C$13:$Q$13</c:f>
              <c:strCach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Total Geral</c:v>
                </c:pt>
              </c:strCache>
            </c:strRef>
          </c:cat>
          <c:val>
            <c:numRef>
              <c:f>Quadro_afastamento_servidores!$C$14:$Q$14</c:f>
              <c:numCache>
                <c:formatCode>General</c:formatCode>
                <c:ptCount val="15"/>
                <c:pt idx="0">
                  <c:v>1</c:v>
                </c:pt>
                <c:pt idx="1">
                  <c:v>1</c:v>
                </c:pt>
                <c:pt idx="2">
                  <c:v>3</c:v>
                </c:pt>
                <c:pt idx="3">
                  <c:v>0</c:v>
                </c:pt>
                <c:pt idx="4">
                  <c:v>7</c:v>
                </c:pt>
                <c:pt idx="5">
                  <c:v>6</c:v>
                </c:pt>
                <c:pt idx="6">
                  <c:v>14</c:v>
                </c:pt>
                <c:pt idx="7">
                  <c:v>11</c:v>
                </c:pt>
                <c:pt idx="8">
                  <c:v>7</c:v>
                </c:pt>
                <c:pt idx="9">
                  <c:v>20</c:v>
                </c:pt>
                <c:pt idx="10">
                  <c:v>31</c:v>
                </c:pt>
                <c:pt idx="11">
                  <c:v>27</c:v>
                </c:pt>
                <c:pt idx="12">
                  <c:v>26</c:v>
                </c:pt>
                <c:pt idx="13">
                  <c:v>42</c:v>
                </c:pt>
                <c:pt idx="14">
                  <c:v>196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04DF-423D-9B86-38F9241977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0"/>
        <c:shape val="box"/>
        <c:axId val="112434176"/>
        <c:axId val="114012928"/>
        <c:axId val="0"/>
      </c:bar3DChart>
      <c:catAx>
        <c:axId val="1124341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Century Gothic" panose="020B0502020202020204" pitchFamily="34" charset="0"/>
              </a:defRPr>
            </a:pPr>
            <a:endParaRPr lang="pt-BR"/>
          </a:p>
        </c:txPr>
        <c:crossAx val="114012928"/>
        <c:crosses val="autoZero"/>
        <c:auto val="1"/>
        <c:lblAlgn val="ctr"/>
        <c:lblOffset val="100"/>
        <c:noMultiLvlLbl val="0"/>
      </c:catAx>
      <c:valAx>
        <c:axId val="114012928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1243417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378864443058316E-3"/>
          <c:y val="4.0404717220462213E-4"/>
          <c:w val="0.94884896953098252"/>
          <c:h val="0.9146706425010483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Quadro_afastamento_servidores!$B$50</c:f>
              <c:strCache>
                <c:ptCount val="1"/>
                <c:pt idx="0">
                  <c:v>Mestrado</c:v>
                </c:pt>
              </c:strCache>
            </c:strRef>
          </c:tx>
          <c:spPr>
            <a:solidFill>
              <a:srgbClr val="336600"/>
            </a:solidFill>
          </c:spPr>
          <c:invertIfNegative val="0"/>
          <c:dPt>
            <c:idx val="10"/>
            <c:invertIfNegative val="0"/>
            <c:bubble3D val="0"/>
            <c:spPr>
              <a:solidFill>
                <a:srgbClr val="336600"/>
              </a:solidFill>
            </c:spPr>
            <c:extLst>
              <c:ext xmlns:c16="http://schemas.microsoft.com/office/drawing/2014/chart" uri="{C3380CC4-5D6E-409C-BE32-E72D297353CC}">
                <c16:uniqueId val="{00000001-D679-41A9-873D-817C9E46385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>
                    <a:solidFill>
                      <a:sysClr val="windowText" lastClr="000000"/>
                    </a:solidFill>
                    <a:latin typeface="Century Gothic" panose="020B050202020202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Quadro_afastamento_servidores!$C$49:$P$49</c:f>
              <c:numCache>
                <c:formatCode>General</c:formatCod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numCache>
            </c:numRef>
          </c:cat>
          <c:val>
            <c:numRef>
              <c:f>Quadro_afastamento_servidores!$C$50:$P$50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3</c:v>
                </c:pt>
                <c:pt idx="8">
                  <c:v>8</c:v>
                </c:pt>
                <c:pt idx="9">
                  <c:v>7</c:v>
                </c:pt>
                <c:pt idx="10">
                  <c:v>11</c:v>
                </c:pt>
                <c:pt idx="11">
                  <c:v>19</c:v>
                </c:pt>
                <c:pt idx="12">
                  <c:v>12</c:v>
                </c:pt>
                <c:pt idx="13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679-41A9-873D-817C9E46385A}"/>
            </c:ext>
          </c:extLst>
        </c:ser>
        <c:ser>
          <c:idx val="1"/>
          <c:order val="1"/>
          <c:tx>
            <c:strRef>
              <c:f>Quadro_afastamento_servidores!$B$51</c:f>
              <c:strCache>
                <c:ptCount val="1"/>
                <c:pt idx="0">
                  <c:v>Doutorado </c:v>
                </c:pt>
              </c:strCache>
            </c:strRef>
          </c:tx>
          <c:spPr>
            <a:solidFill>
              <a:srgbClr val="FF66CC"/>
            </a:solidFill>
          </c:spPr>
          <c:invertIfNegative val="0"/>
          <c:dLbls>
            <c:dLbl>
              <c:idx val="5"/>
              <c:layout>
                <c:manualLayout>
                  <c:x val="2.78932553669264E-3"/>
                  <c:y val="-4.8849216316253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679-41A9-873D-817C9E46385A}"/>
                </c:ext>
              </c:extLst>
            </c:dLbl>
            <c:dLbl>
              <c:idx val="8"/>
              <c:layout>
                <c:manualLayout>
                  <c:x val="6.9733138417314728E-3"/>
                  <c:y val="2.44246081581268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679-41A9-873D-817C9E46385A}"/>
                </c:ext>
              </c:extLst>
            </c:dLbl>
            <c:dLbl>
              <c:idx val="11"/>
              <c:layout>
                <c:manualLayout>
                  <c:x val="8.3679766100778694E-3"/>
                  <c:y val="-4.8849216316253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679-41A9-873D-817C9E46385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>
                    <a:solidFill>
                      <a:sysClr val="windowText" lastClr="000000"/>
                    </a:solidFill>
                    <a:latin typeface="Century Gothic" panose="020B050202020202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Quadro_afastamento_servidores!$C$49:$P$49</c:f>
              <c:numCache>
                <c:formatCode>General</c:formatCod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numCache>
            </c:numRef>
          </c:cat>
          <c:val>
            <c:numRef>
              <c:f>Quadro_afastamento_servidores!$C$51:$P$51</c:f>
              <c:numCache>
                <c:formatCode>General</c:formatCode>
                <c:ptCount val="1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6</c:v>
                </c:pt>
                <c:pt idx="7">
                  <c:v>5</c:v>
                </c:pt>
                <c:pt idx="8">
                  <c:v>3</c:v>
                </c:pt>
                <c:pt idx="9">
                  <c:v>7</c:v>
                </c:pt>
                <c:pt idx="10">
                  <c:v>21</c:v>
                </c:pt>
                <c:pt idx="11">
                  <c:v>15</c:v>
                </c:pt>
                <c:pt idx="12">
                  <c:v>19</c:v>
                </c:pt>
                <c:pt idx="13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679-41A9-873D-817C9E46385A}"/>
            </c:ext>
          </c:extLst>
        </c:ser>
        <c:ser>
          <c:idx val="2"/>
          <c:order val="2"/>
          <c:tx>
            <c:strRef>
              <c:f>Quadro_afastamento_servidores!$B$52</c:f>
              <c:strCache>
                <c:ptCount val="1"/>
                <c:pt idx="0">
                  <c:v>Pós-Doutorado 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5.5786510733851786E-3"/>
                  <c:y val="2.44246081581268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679-41A9-873D-817C9E46385A}"/>
                </c:ext>
              </c:extLst>
            </c:dLbl>
            <c:dLbl>
              <c:idx val="10"/>
              <c:layout>
                <c:manualLayout>
                  <c:x val="9.762639378424061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679-41A9-873D-817C9E46385A}"/>
                </c:ext>
              </c:extLst>
            </c:dLbl>
            <c:dLbl>
              <c:idx val="11"/>
              <c:layout>
                <c:manualLayout>
                  <c:x val="8.3679766100778694E-3"/>
                  <c:y val="-4.88492163162541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679-41A9-873D-817C9E46385A}"/>
                </c:ext>
              </c:extLst>
            </c:dLbl>
            <c:dLbl>
              <c:idx val="12"/>
              <c:layout>
                <c:manualLayout>
                  <c:x val="7.644743358591585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679-41A9-873D-817C9E46385A}"/>
                </c:ext>
              </c:extLst>
            </c:dLbl>
            <c:dLbl>
              <c:idx val="13"/>
              <c:layout>
                <c:manualLayout>
                  <c:x val="9.555929198239341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679-41A9-873D-817C9E46385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>
                    <a:solidFill>
                      <a:sysClr val="windowText" lastClr="000000"/>
                    </a:solidFill>
                    <a:latin typeface="Century Gothic" panose="020B050202020202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Quadro_afastamento_servidores!$C$49:$P$49</c:f>
              <c:numCache>
                <c:formatCode>General</c:formatCod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numCache>
            </c:numRef>
          </c:cat>
          <c:val>
            <c:numRef>
              <c:f>Quadro_afastamento_servidores!$C$52:$P$52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6</c:v>
                </c:pt>
                <c:pt idx="5">
                  <c:v>6</c:v>
                </c:pt>
                <c:pt idx="6">
                  <c:v>9</c:v>
                </c:pt>
                <c:pt idx="7">
                  <c:v>6</c:v>
                </c:pt>
                <c:pt idx="8">
                  <c:v>4</c:v>
                </c:pt>
                <c:pt idx="9">
                  <c:v>18</c:v>
                </c:pt>
                <c:pt idx="10">
                  <c:v>16</c:v>
                </c:pt>
                <c:pt idx="11">
                  <c:v>17</c:v>
                </c:pt>
                <c:pt idx="12">
                  <c:v>11</c:v>
                </c:pt>
                <c:pt idx="13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679-41A9-873D-817C9E4638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9"/>
        <c:shape val="box"/>
        <c:axId val="125508992"/>
        <c:axId val="125514880"/>
        <c:axId val="0"/>
      </c:bar3DChart>
      <c:catAx>
        <c:axId val="125508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Century Gothic" panose="020B0502020202020204" pitchFamily="34" charset="0"/>
              </a:defRPr>
            </a:pPr>
            <a:endParaRPr lang="pt-BR"/>
          </a:p>
        </c:txPr>
        <c:crossAx val="125514880"/>
        <c:crosses val="autoZero"/>
        <c:auto val="1"/>
        <c:lblAlgn val="ctr"/>
        <c:lblOffset val="100"/>
        <c:noMultiLvlLbl val="0"/>
      </c:catAx>
      <c:valAx>
        <c:axId val="125514880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255089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5.6151392404225134E-2"/>
          <c:y val="0.13319367370478558"/>
          <c:w val="0.19044209578205812"/>
          <c:h val="0.31184492949514225"/>
        </c:manualLayout>
      </c:layout>
      <c:overlay val="0"/>
      <c:txPr>
        <a:bodyPr/>
        <a:lstStyle/>
        <a:p>
          <a:pPr>
            <a:defRPr>
              <a:latin typeface="Century Gothic" panose="020B0502020202020204" pitchFamily="34" charset="0"/>
            </a:defRPr>
          </a:pPr>
          <a:endParaRPr lang="pt-BR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058342707161607E-2"/>
          <c:y val="2.9958868786695092E-3"/>
          <c:w val="0.96788321167883207"/>
          <c:h val="0.96703045329969695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Quadro_afastamento_servidores!$B$78</c:f>
              <c:strCache>
                <c:ptCount val="1"/>
                <c:pt idx="0">
                  <c:v>Lotação/Ano</c:v>
                </c:pt>
              </c:strCache>
            </c:strRef>
          </c:tx>
          <c:spPr>
            <a:solidFill>
              <a:srgbClr val="FFC000"/>
            </a:solidFill>
            <a:effectLst>
              <a:outerShdw blurRad="40000" dist="22860" dir="5400000" rotWithShape="0">
                <a:srgbClr val="000000">
                  <a:alpha val="35000"/>
                </a:srgbClr>
              </a:outerShdw>
            </a:effectLst>
          </c:spPr>
          <c:invertIfNegative val="0"/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F91E-432E-ABD1-18E33A46962F}"/>
              </c:ext>
            </c:extLst>
          </c:dPt>
          <c:dLbls>
            <c:dLbl>
              <c:idx val="0"/>
              <c:layout>
                <c:manualLayout>
                  <c:x val="1.0244863768088551E-2"/>
                  <c:y val="-2.54652266314939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91E-432E-ABD1-18E33A46962F}"/>
                </c:ext>
              </c:extLst>
            </c:dLbl>
            <c:dLbl>
              <c:idx val="1"/>
              <c:layout>
                <c:manualLayout>
                  <c:x val="1.3171967701828137E-2"/>
                  <c:y val="-7.63956798944817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91E-432E-ABD1-18E33A46962F}"/>
                </c:ext>
              </c:extLst>
            </c:dLbl>
            <c:dLbl>
              <c:idx val="2"/>
              <c:layout>
                <c:manualLayout>
                  <c:x val="1.1708415734958344E-2"/>
                  <c:y val="-5.0930453262987814E-3"/>
                </c:manualLayout>
              </c:layout>
              <c:spPr>
                <a:solidFill>
                  <a:schemeClr val="bg1"/>
                </a:solidFill>
              </c:spPr>
              <c:txPr>
                <a:bodyPr/>
                <a:lstStyle/>
                <a:p>
                  <a:pPr>
                    <a:defRPr/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91E-432E-ABD1-18E33A46962F}"/>
                </c:ext>
              </c:extLst>
            </c:dLbl>
            <c:dLbl>
              <c:idx val="3"/>
              <c:layout>
                <c:manualLayout>
                  <c:x val="1.463551966869793E-2"/>
                  <c:y val="-5.09304532629878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91E-432E-ABD1-18E33A46962F}"/>
                </c:ext>
              </c:extLst>
            </c:dLbl>
            <c:dLbl>
              <c:idx val="4"/>
              <c:layout>
                <c:manualLayout>
                  <c:x val="1.1708415734958344E-2"/>
                  <c:y val="-2.54652266314939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91E-432E-ABD1-18E33A46962F}"/>
                </c:ext>
              </c:extLst>
            </c:dLbl>
            <c:dLbl>
              <c:idx val="5"/>
              <c:layout>
                <c:manualLayout>
                  <c:x val="1.463551966869793E-2"/>
                  <c:y val="-5.09304532629878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91E-432E-ABD1-18E33A46962F}"/>
                </c:ext>
              </c:extLst>
            </c:dLbl>
            <c:dLbl>
              <c:idx val="6"/>
              <c:layout>
                <c:manualLayout>
                  <c:x val="8.781311801218758E-3"/>
                  <c:y val="-1.01860906525975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91E-432E-ABD1-18E33A46962F}"/>
                </c:ext>
              </c:extLst>
            </c:dLbl>
            <c:dLbl>
              <c:idx val="7"/>
              <c:layout>
                <c:manualLayout>
                  <c:x val="8.781311801218758E-3"/>
                  <c:y val="-7.63956798944817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91E-432E-ABD1-18E33A46962F}"/>
                </c:ext>
              </c:extLst>
            </c:dLbl>
            <c:dLbl>
              <c:idx val="8"/>
              <c:layout>
                <c:manualLayout>
                  <c:x val="1.3171967701828137E-2"/>
                  <c:y val="-2.54652266314939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91E-432E-ABD1-18E33A46962F}"/>
                </c:ext>
              </c:extLst>
            </c:dLbl>
            <c:dLbl>
              <c:idx val="9"/>
              <c:layout>
                <c:manualLayout>
                  <c:x val="1.3171967701828137E-2"/>
                  <c:y val="-2.5465226631493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91E-432E-ABD1-18E33A46962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Quadro_afastamento_servidores!$B$79:$B$107</c:f>
              <c:strCache>
                <c:ptCount val="29"/>
                <c:pt idx="0">
                  <c:v>ACS</c:v>
                </c:pt>
                <c:pt idx="1">
                  <c:v>BIBLIOTECA CENTRAL</c:v>
                </c:pt>
                <c:pt idx="2">
                  <c:v>BIBLIOTECA FADIR</c:v>
                </c:pt>
                <c:pt idx="3">
                  <c:v>COIN</c:v>
                </c:pt>
                <c:pt idx="4">
                  <c:v>EAD</c:v>
                </c:pt>
                <c:pt idx="5">
                  <c:v>EDITORA</c:v>
                </c:pt>
                <c:pt idx="6">
                  <c:v>ESAI</c:v>
                </c:pt>
                <c:pt idx="7">
                  <c:v>FACALE</c:v>
                </c:pt>
                <c:pt idx="8">
                  <c:v>FACE</c:v>
                </c:pt>
                <c:pt idx="9">
                  <c:v>FACET</c:v>
                </c:pt>
                <c:pt idx="10">
                  <c:v>FADIR</c:v>
                </c:pt>
                <c:pt idx="11">
                  <c:v>FAECA</c:v>
                </c:pt>
                <c:pt idx="12">
                  <c:v>FAED</c:v>
                </c:pt>
                <c:pt idx="13">
                  <c:v>FAEN</c:v>
                </c:pt>
                <c:pt idx="14">
                  <c:v>FAIND</c:v>
                </c:pt>
                <c:pt idx="15">
                  <c:v>FCA</c:v>
                </c:pt>
                <c:pt idx="16">
                  <c:v>FCBA</c:v>
                </c:pt>
                <c:pt idx="17">
                  <c:v>FCH</c:v>
                </c:pt>
                <c:pt idx="18">
                  <c:v>FCS</c:v>
                </c:pt>
                <c:pt idx="19">
                  <c:v>HU</c:v>
                </c:pt>
                <c:pt idx="20">
                  <c:v>PRAD</c:v>
                </c:pt>
                <c:pt idx="21">
                  <c:v>PROAE</c:v>
                </c:pt>
                <c:pt idx="22">
                  <c:v>PROAP</c:v>
                </c:pt>
                <c:pt idx="23">
                  <c:v>PROEX</c:v>
                </c:pt>
                <c:pt idx="24">
                  <c:v>PROGESP</c:v>
                </c:pt>
                <c:pt idx="25">
                  <c:v>PROGRAD</c:v>
                </c:pt>
                <c:pt idx="26">
                  <c:v>PROPP</c:v>
                </c:pt>
                <c:pt idx="27">
                  <c:v>PU</c:v>
                </c:pt>
                <c:pt idx="28">
                  <c:v>REITORIA</c:v>
                </c:pt>
              </c:strCache>
            </c:strRef>
          </c:cat>
          <c:val>
            <c:numRef>
              <c:f>Quadro_afastamento_servidores!$Q$79:$Q$107</c:f>
              <c:numCache>
                <c:formatCode>General</c:formatCode>
                <c:ptCount val="29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6</c:v>
                </c:pt>
                <c:pt idx="4">
                  <c:v>4</c:v>
                </c:pt>
                <c:pt idx="5">
                  <c:v>2</c:v>
                </c:pt>
                <c:pt idx="6">
                  <c:v>3</c:v>
                </c:pt>
                <c:pt idx="7">
                  <c:v>28</c:v>
                </c:pt>
                <c:pt idx="8">
                  <c:v>13</c:v>
                </c:pt>
                <c:pt idx="9">
                  <c:v>35</c:v>
                </c:pt>
                <c:pt idx="10">
                  <c:v>16</c:v>
                </c:pt>
                <c:pt idx="11">
                  <c:v>1</c:v>
                </c:pt>
                <c:pt idx="12">
                  <c:v>25</c:v>
                </c:pt>
                <c:pt idx="13">
                  <c:v>16</c:v>
                </c:pt>
                <c:pt idx="14">
                  <c:v>10</c:v>
                </c:pt>
                <c:pt idx="15">
                  <c:v>13</c:v>
                </c:pt>
                <c:pt idx="16">
                  <c:v>16</c:v>
                </c:pt>
                <c:pt idx="17">
                  <c:v>50</c:v>
                </c:pt>
                <c:pt idx="18">
                  <c:v>13</c:v>
                </c:pt>
                <c:pt idx="19">
                  <c:v>13</c:v>
                </c:pt>
                <c:pt idx="20">
                  <c:v>6</c:v>
                </c:pt>
                <c:pt idx="21">
                  <c:v>3</c:v>
                </c:pt>
                <c:pt idx="22">
                  <c:v>5</c:v>
                </c:pt>
                <c:pt idx="23">
                  <c:v>2</c:v>
                </c:pt>
                <c:pt idx="24">
                  <c:v>6</c:v>
                </c:pt>
                <c:pt idx="25">
                  <c:v>9</c:v>
                </c:pt>
                <c:pt idx="26">
                  <c:v>4</c:v>
                </c:pt>
                <c:pt idx="27">
                  <c:v>2</c:v>
                </c:pt>
                <c:pt idx="2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91E-432E-ABD1-18E33A46962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6644736"/>
        <c:axId val="22552960"/>
      </c:barChart>
      <c:catAx>
        <c:axId val="166447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22552960"/>
        <c:crosses val="autoZero"/>
        <c:auto val="1"/>
        <c:lblAlgn val="ctr"/>
        <c:lblOffset val="100"/>
        <c:noMultiLvlLbl val="0"/>
      </c:catAx>
      <c:valAx>
        <c:axId val="225529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664473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Century Gothic" panose="020B0502020202020204" pitchFamily="34" charset="0"/>
        </a:defRPr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058342707161607E-2"/>
          <c:y val="2.9958868786695092E-3"/>
          <c:w val="0.96788321167883207"/>
          <c:h val="0.9037324778847089"/>
        </c:manualLayout>
      </c:layout>
      <c:bar3DChart>
        <c:barDir val="col"/>
        <c:grouping val="clustered"/>
        <c:varyColors val="0"/>
        <c:ser>
          <c:idx val="1"/>
          <c:order val="0"/>
          <c:tx>
            <c:strRef>
              <c:f>Quadro_resumo!$B$38</c:f>
              <c:strCache>
                <c:ptCount val="1"/>
                <c:pt idx="0">
                  <c:v>Pós - Gradução UFGD</c:v>
                </c:pt>
              </c:strCache>
            </c:strRef>
          </c:tx>
          <c:spPr>
            <a:solidFill>
              <a:srgbClr val="FFC000"/>
            </a:solidFill>
            <a:effectLst>
              <a:outerShdw blurRad="40000" dist="22860" dir="5400000" rotWithShape="0">
                <a:srgbClr val="000000">
                  <a:alpha val="35000"/>
                </a:srgbClr>
              </a:outerShdw>
            </a:effectLst>
          </c:spPr>
          <c:invertIfNegative val="0"/>
          <c:dPt>
            <c:idx val="2"/>
            <c:invertIfNegative val="0"/>
            <c:bubble3D val="0"/>
            <c:spPr>
              <a:solidFill>
                <a:srgbClr val="FFC000"/>
              </a:solidFill>
              <a:effectLst>
                <a:outerShdw blurRad="40000" dist="2286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C270-4235-A083-0F246F7EF36E}"/>
              </c:ext>
            </c:extLst>
          </c:dPt>
          <c:dLbls>
            <c:dLbl>
              <c:idx val="0"/>
              <c:layout>
                <c:manualLayout>
                  <c:x val="1.0244863768088551E-2"/>
                  <c:y val="-2.54652266314939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270-4235-A083-0F246F7EF36E}"/>
                </c:ext>
              </c:extLst>
            </c:dLbl>
            <c:dLbl>
              <c:idx val="1"/>
              <c:layout>
                <c:manualLayout>
                  <c:x val="1.3171967701828137E-2"/>
                  <c:y val="-7.63956798944817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270-4235-A083-0F246F7EF36E}"/>
                </c:ext>
              </c:extLst>
            </c:dLbl>
            <c:dLbl>
              <c:idx val="2"/>
              <c:layout>
                <c:manualLayout>
                  <c:x val="1.1708415734958344E-2"/>
                  <c:y val="-5.0930453262987814E-3"/>
                </c:manualLayout>
              </c:layout>
              <c:spPr>
                <a:solidFill>
                  <a:schemeClr val="bg1"/>
                </a:solidFill>
              </c:spPr>
              <c:txPr>
                <a:bodyPr/>
                <a:lstStyle/>
                <a:p>
                  <a:pPr>
                    <a:defRPr sz="1000" b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Tahoma" panose="020B0604030504040204" pitchFamily="34" charset="0"/>
                      <a:cs typeface="Tahoma" panose="020B0604030504040204" pitchFamily="34" charset="0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270-4235-A083-0F246F7EF36E}"/>
                </c:ext>
              </c:extLst>
            </c:dLbl>
            <c:dLbl>
              <c:idx val="3"/>
              <c:layout>
                <c:manualLayout>
                  <c:x val="1.463551966869793E-2"/>
                  <c:y val="-5.09304532629878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270-4235-A083-0F246F7EF36E}"/>
                </c:ext>
              </c:extLst>
            </c:dLbl>
            <c:dLbl>
              <c:idx val="4"/>
              <c:layout>
                <c:manualLayout>
                  <c:x val="1.1708415734958344E-2"/>
                  <c:y val="-2.54652266314939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270-4235-A083-0F246F7EF36E}"/>
                </c:ext>
              </c:extLst>
            </c:dLbl>
            <c:dLbl>
              <c:idx val="5"/>
              <c:layout>
                <c:manualLayout>
                  <c:x val="1.463551966869793E-2"/>
                  <c:y val="-5.09304532629878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270-4235-A083-0F246F7EF36E}"/>
                </c:ext>
              </c:extLst>
            </c:dLbl>
            <c:dLbl>
              <c:idx val="6"/>
              <c:layout>
                <c:manualLayout>
                  <c:x val="8.781311801218758E-3"/>
                  <c:y val="-1.01860906525975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270-4235-A083-0F246F7EF36E}"/>
                </c:ext>
              </c:extLst>
            </c:dLbl>
            <c:dLbl>
              <c:idx val="7"/>
              <c:layout>
                <c:manualLayout>
                  <c:x val="8.781311801218758E-3"/>
                  <c:y val="-7.63956798944817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270-4235-A083-0F246F7EF36E}"/>
                </c:ext>
              </c:extLst>
            </c:dLbl>
            <c:dLbl>
              <c:idx val="8"/>
              <c:layout>
                <c:manualLayout>
                  <c:x val="1.3171967701828137E-2"/>
                  <c:y val="-2.54652266314939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270-4235-A083-0F246F7EF36E}"/>
                </c:ext>
              </c:extLst>
            </c:dLbl>
            <c:dLbl>
              <c:idx val="9"/>
              <c:layout>
                <c:manualLayout>
                  <c:x val="1.3171967701828137E-2"/>
                  <c:y val="-2.5465226631493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270-4235-A083-0F246F7EF3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>
                    <a:solidFill>
                      <a:schemeClr val="tx1"/>
                    </a:solidFill>
                    <a:latin typeface="Century Gothic" panose="020B050202020202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Quadro_resumo!$C$38:$N$38</c:f>
              <c:numCache>
                <c:formatCode>General</c:formatCod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</c:numCache>
            </c:numRef>
          </c:cat>
          <c:val>
            <c:numRef>
              <c:f>Quadro_resumo!$C$45:$N$45</c:f>
              <c:numCache>
                <c:formatCode>#,##0</c:formatCode>
                <c:ptCount val="12"/>
                <c:pt idx="0">
                  <c:v>49</c:v>
                </c:pt>
                <c:pt idx="1">
                  <c:v>79</c:v>
                </c:pt>
                <c:pt idx="2">
                  <c:v>93</c:v>
                </c:pt>
                <c:pt idx="3">
                  <c:v>115</c:v>
                </c:pt>
                <c:pt idx="4">
                  <c:v>186</c:v>
                </c:pt>
                <c:pt idx="5">
                  <c:v>264</c:v>
                </c:pt>
                <c:pt idx="6">
                  <c:v>225</c:v>
                </c:pt>
                <c:pt idx="7">
                  <c:v>310</c:v>
                </c:pt>
                <c:pt idx="8">
                  <c:v>380</c:v>
                </c:pt>
                <c:pt idx="9">
                  <c:v>381</c:v>
                </c:pt>
                <c:pt idx="10">
                  <c:v>456</c:v>
                </c:pt>
                <c:pt idx="11">
                  <c:v>279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C270-4235-A083-0F246F7EF36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30"/>
        <c:shape val="box"/>
        <c:axId val="16644736"/>
        <c:axId val="22552960"/>
        <c:axId val="0"/>
      </c:bar3DChart>
      <c:catAx>
        <c:axId val="16644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800" b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pt-BR"/>
          </a:p>
        </c:txPr>
        <c:crossAx val="22552960"/>
        <c:crosses val="autoZero"/>
        <c:auto val="1"/>
        <c:lblAlgn val="ctr"/>
        <c:lblOffset val="100"/>
        <c:noMultiLvlLbl val="0"/>
      </c:catAx>
      <c:valAx>
        <c:axId val="22552960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1664473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058394160583942E-2"/>
          <c:y val="2.4691358024691357E-2"/>
          <c:w val="0.96788321167883207"/>
          <c:h val="0.9037324778847089"/>
        </c:manualLayout>
      </c:layout>
      <c:bar3DChart>
        <c:barDir val="col"/>
        <c:grouping val="clustered"/>
        <c:varyColors val="0"/>
        <c:ser>
          <c:idx val="1"/>
          <c:order val="0"/>
          <c:tx>
            <c:strRef>
              <c:f>Quadro_resumo!$B$25</c:f>
              <c:strCache>
                <c:ptCount val="1"/>
                <c:pt idx="0">
                  <c:v>Pós - Gradução UFGD</c:v>
                </c:pt>
              </c:strCache>
            </c:strRef>
          </c:tx>
          <c:spPr>
            <a:solidFill>
              <a:srgbClr val="FFC000"/>
            </a:solidFill>
            <a:effectLst>
              <a:outerShdw blurRad="40000" dist="22860" dir="5400000" rotWithShape="0">
                <a:srgbClr val="000000">
                  <a:alpha val="35000"/>
                </a:srgbClr>
              </a:outerShdw>
            </a:effectLst>
          </c:spPr>
          <c:invertIfNegative val="0"/>
          <c:dPt>
            <c:idx val="2"/>
            <c:invertIfNegative val="0"/>
            <c:bubble3D val="0"/>
            <c:spPr>
              <a:solidFill>
                <a:srgbClr val="FFC000"/>
              </a:solidFill>
              <a:effectLst>
                <a:outerShdw blurRad="40000" dist="2286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A335-4D25-90B4-30C7C3A4F845}"/>
              </c:ext>
            </c:extLst>
          </c:dPt>
          <c:dLbls>
            <c:dLbl>
              <c:idx val="0"/>
              <c:layout>
                <c:manualLayout>
                  <c:x val="1.0244863768088551E-2"/>
                  <c:y val="-2.54652266314939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335-4D25-90B4-30C7C3A4F845}"/>
                </c:ext>
              </c:extLst>
            </c:dLbl>
            <c:dLbl>
              <c:idx val="1"/>
              <c:layout>
                <c:manualLayout>
                  <c:x val="1.3171967701828137E-2"/>
                  <c:y val="-7.63956798944817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335-4D25-90B4-30C7C3A4F845}"/>
                </c:ext>
              </c:extLst>
            </c:dLbl>
            <c:dLbl>
              <c:idx val="2"/>
              <c:layout>
                <c:manualLayout>
                  <c:x val="1.1708415734958344E-2"/>
                  <c:y val="-5.0930453262987814E-3"/>
                </c:manualLayout>
              </c:layout>
              <c:spPr>
                <a:solidFill>
                  <a:schemeClr val="bg1"/>
                </a:solidFill>
              </c:spPr>
              <c:txPr>
                <a:bodyPr/>
                <a:lstStyle/>
                <a:p>
                  <a:pPr>
                    <a:defRPr sz="1000" b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Tahoma" panose="020B0604030504040204" pitchFamily="34" charset="0"/>
                      <a:cs typeface="Tahoma" panose="020B0604030504040204" pitchFamily="34" charset="0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335-4D25-90B4-30C7C3A4F845}"/>
                </c:ext>
              </c:extLst>
            </c:dLbl>
            <c:dLbl>
              <c:idx val="3"/>
              <c:layout>
                <c:manualLayout>
                  <c:x val="1.463551966869793E-2"/>
                  <c:y val="-5.09304532629878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335-4D25-90B4-30C7C3A4F845}"/>
                </c:ext>
              </c:extLst>
            </c:dLbl>
            <c:dLbl>
              <c:idx val="4"/>
              <c:layout>
                <c:manualLayout>
                  <c:x val="1.1708415734958344E-2"/>
                  <c:y val="-2.54652266314939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335-4D25-90B4-30C7C3A4F845}"/>
                </c:ext>
              </c:extLst>
            </c:dLbl>
            <c:dLbl>
              <c:idx val="5"/>
              <c:layout>
                <c:manualLayout>
                  <c:x val="1.463551966869793E-2"/>
                  <c:y val="-5.09304532629878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335-4D25-90B4-30C7C3A4F845}"/>
                </c:ext>
              </c:extLst>
            </c:dLbl>
            <c:dLbl>
              <c:idx val="6"/>
              <c:layout>
                <c:manualLayout>
                  <c:x val="8.781311801218758E-3"/>
                  <c:y val="-1.01860906525975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335-4D25-90B4-30C7C3A4F845}"/>
                </c:ext>
              </c:extLst>
            </c:dLbl>
            <c:dLbl>
              <c:idx val="7"/>
              <c:layout>
                <c:manualLayout>
                  <c:x val="8.781311801218758E-3"/>
                  <c:y val="-7.63956798944817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335-4D25-90B4-30C7C3A4F845}"/>
                </c:ext>
              </c:extLst>
            </c:dLbl>
            <c:dLbl>
              <c:idx val="8"/>
              <c:layout>
                <c:manualLayout>
                  <c:x val="1.3171967701828137E-2"/>
                  <c:y val="-2.54652266314939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335-4D25-90B4-30C7C3A4F845}"/>
                </c:ext>
              </c:extLst>
            </c:dLbl>
            <c:dLbl>
              <c:idx val="9"/>
              <c:layout>
                <c:manualLayout>
                  <c:x val="1.3171967701828137E-2"/>
                  <c:y val="-2.5465226631493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335-4D25-90B4-30C7C3A4F84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>
                    <a:solidFill>
                      <a:schemeClr val="tx1"/>
                    </a:solidFill>
                    <a:latin typeface="Century Gothic" panose="020B050202020202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Quadro_resumo!$C$38:$N$38</c:f>
              <c:numCache>
                <c:formatCode>General</c:formatCod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</c:numCache>
            </c:numRef>
          </c:cat>
          <c:val>
            <c:numRef>
              <c:f>Quadro_resumo!$C$59:$N$59</c:f>
              <c:numCache>
                <c:formatCode>#,##0</c:formatCode>
                <c:ptCount val="12"/>
                <c:pt idx="0">
                  <c:v>197</c:v>
                </c:pt>
                <c:pt idx="1">
                  <c:v>267</c:v>
                </c:pt>
                <c:pt idx="2">
                  <c:v>438</c:v>
                </c:pt>
                <c:pt idx="3">
                  <c:v>604</c:v>
                </c:pt>
                <c:pt idx="4">
                  <c:v>673</c:v>
                </c:pt>
                <c:pt idx="5">
                  <c:v>993</c:v>
                </c:pt>
                <c:pt idx="6">
                  <c:v>1003</c:v>
                </c:pt>
                <c:pt idx="7">
                  <c:v>1615</c:v>
                </c:pt>
                <c:pt idx="8">
                  <c:v>1517</c:v>
                </c:pt>
                <c:pt idx="9">
                  <c:v>1669</c:v>
                </c:pt>
                <c:pt idx="10">
                  <c:v>1510</c:v>
                </c:pt>
                <c:pt idx="11">
                  <c:v>1851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A335-4D25-90B4-30C7C3A4F84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30"/>
        <c:shape val="box"/>
        <c:axId val="16644736"/>
        <c:axId val="22552960"/>
        <c:axId val="0"/>
      </c:bar3DChart>
      <c:catAx>
        <c:axId val="16644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800" b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pt-BR"/>
          </a:p>
        </c:txPr>
        <c:crossAx val="22552960"/>
        <c:crosses val="autoZero"/>
        <c:auto val="1"/>
        <c:lblAlgn val="ctr"/>
        <c:lblOffset val="100"/>
        <c:noMultiLvlLbl val="0"/>
      </c:catAx>
      <c:valAx>
        <c:axId val="22552960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1664473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1"/>
          <c:order val="0"/>
          <c:tx>
            <c:strRef>
              <c:f>Quadro_resumo!$B$51</c:f>
              <c:strCache>
                <c:ptCount val="1"/>
                <c:pt idx="0">
                  <c:v>Pós - Gradução UFGD</c:v>
                </c:pt>
              </c:strCache>
            </c:strRef>
          </c:tx>
          <c:spPr>
            <a:solidFill>
              <a:srgbClr val="FFC000"/>
            </a:solidFill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c:spPr>
          <c:invertIfNegative val="0"/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8DB3-47DC-B3A5-820B0ABA3EA5}"/>
              </c:ext>
            </c:extLst>
          </c:dPt>
          <c:dPt>
            <c:idx val="6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50800" dist="38100" dir="2700000" rotWithShape="0">
                  <a:srgbClr val="000000">
                    <a:alpha val="40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8DB3-47DC-B3A5-820B0ABA3EA5}"/>
              </c:ext>
            </c:extLst>
          </c:dPt>
          <c:dPt>
            <c:idx val="7"/>
            <c:invertIfNegative val="0"/>
            <c:bubble3D val="0"/>
            <c:spPr>
              <a:solidFill>
                <a:srgbClr val="00B050"/>
              </a:solidFill>
              <a:effectLst>
                <a:outerShdw blurRad="50800" dist="38100" dir="2700000" rotWithShape="0">
                  <a:srgbClr val="000000">
                    <a:alpha val="40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8DB3-47DC-B3A5-820B0ABA3EA5}"/>
              </c:ext>
            </c:extLst>
          </c:dPt>
          <c:dLbls>
            <c:dLbl>
              <c:idx val="2"/>
              <c:spPr>
                <a:noFill/>
              </c:spPr>
              <c:txPr>
                <a:bodyPr/>
                <a:lstStyle/>
                <a:p>
                  <a:pPr>
                    <a:defRPr sz="1000" b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Tahoma" panose="020B0604030504040204" pitchFamily="34" charset="0"/>
                      <a:cs typeface="Tahoma" panose="020B0604030504040204" pitchFamily="34" charset="0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8DB3-47DC-B3A5-820B0ABA3EA5}"/>
                </c:ext>
              </c:extLst>
            </c:dLbl>
            <c:dLbl>
              <c:idx val="6"/>
              <c:spPr>
                <a:solidFill>
                  <a:schemeClr val="bg1"/>
                </a:solidFill>
                <a:effectLst>
                  <a:outerShdw dist="38100" sx="1000" sy="1000" algn="ctr" rotWithShape="0">
                    <a:srgbClr val="000000"/>
                  </a:outerShdw>
                </a:effectLst>
              </c:spPr>
              <c:txPr>
                <a:bodyPr/>
                <a:lstStyle/>
                <a:p>
                  <a:pPr>
                    <a:defRPr sz="1000" b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Tahoma" panose="020B0604030504040204" pitchFamily="34" charset="0"/>
                      <a:cs typeface="Tahoma" panose="020B0604030504040204" pitchFamily="34" charset="0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8DB3-47DC-B3A5-820B0ABA3E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>
                    <a:solidFill>
                      <a:schemeClr val="tx1"/>
                    </a:solidFill>
                    <a:latin typeface="Century Gothic" panose="020B050202020202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Quadro_resumo!$B$52:$B$59</c:f>
              <c:strCache>
                <c:ptCount val="8"/>
                <c:pt idx="0">
                  <c:v>Doutorado</c:v>
                </c:pt>
                <c:pt idx="1">
                  <c:v>Mestrado</c:v>
                </c:pt>
                <c:pt idx="2">
                  <c:v>Especialização</c:v>
                </c:pt>
                <c:pt idx="3">
                  <c:v>Aperfeiçoamento</c:v>
                </c:pt>
                <c:pt idx="4">
                  <c:v>Residência Médica</c:v>
                </c:pt>
                <c:pt idx="5">
                  <c:v>Residência Multiprofissional</c:v>
                </c:pt>
                <c:pt idx="6">
                  <c:v>Alunos Especiais</c:v>
                </c:pt>
                <c:pt idx="7">
                  <c:v>Total</c:v>
                </c:pt>
              </c:strCache>
            </c:strRef>
          </c:cat>
          <c:val>
            <c:numRef>
              <c:f>Quadro_resumo!$C$52:$C$59</c:f>
              <c:numCache>
                <c:formatCode>General</c:formatCode>
                <c:ptCount val="8"/>
                <c:pt idx="0">
                  <c:v>24</c:v>
                </c:pt>
                <c:pt idx="1">
                  <c:v>117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56</c:v>
                </c:pt>
                <c:pt idx="7" formatCode="#,##0">
                  <c:v>197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DB3-47DC-B3A5-820B0ABA3EA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8224896"/>
        <c:axId val="28247168"/>
      </c:barChart>
      <c:catAx>
        <c:axId val="2822489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0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pt-BR"/>
          </a:p>
        </c:txPr>
        <c:crossAx val="28247168"/>
        <c:crosses val="autoZero"/>
        <c:auto val="1"/>
        <c:lblAlgn val="ctr"/>
        <c:lblOffset val="100"/>
        <c:noMultiLvlLbl val="0"/>
      </c:catAx>
      <c:valAx>
        <c:axId val="282471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822489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1"/>
          <c:order val="0"/>
          <c:tx>
            <c:strRef>
              <c:f>Quadro_resumo!$B$51</c:f>
              <c:strCache>
                <c:ptCount val="1"/>
                <c:pt idx="0">
                  <c:v>Pós - Gradução UFGD</c:v>
                </c:pt>
              </c:strCache>
            </c:strRef>
          </c:tx>
          <c:spPr>
            <a:solidFill>
              <a:srgbClr val="FFC000"/>
            </a:solidFill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c:spPr>
          <c:invertIfNegative val="0"/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8C71-433A-8468-B1EDACEBF351}"/>
              </c:ext>
            </c:extLst>
          </c:dPt>
          <c:dPt>
            <c:idx val="6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50800" dist="38100" dir="2700000" rotWithShape="0">
                  <a:srgbClr val="000000">
                    <a:alpha val="40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8C71-433A-8468-B1EDACEBF351}"/>
              </c:ext>
            </c:extLst>
          </c:dPt>
          <c:dPt>
            <c:idx val="7"/>
            <c:invertIfNegative val="0"/>
            <c:bubble3D val="0"/>
            <c:spPr>
              <a:solidFill>
                <a:srgbClr val="00B050"/>
              </a:solidFill>
              <a:effectLst>
                <a:outerShdw blurRad="50800" dist="38100" dir="2700000" rotWithShape="0">
                  <a:srgbClr val="000000">
                    <a:alpha val="40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8C71-433A-8468-B1EDACEBF351}"/>
              </c:ext>
            </c:extLst>
          </c:dPt>
          <c:dLbls>
            <c:dLbl>
              <c:idx val="2"/>
              <c:spPr>
                <a:noFill/>
              </c:spPr>
              <c:txPr>
                <a:bodyPr/>
                <a:lstStyle/>
                <a:p>
                  <a:pPr>
                    <a:defRPr>
                      <a:latin typeface="Century Gothic" panose="020B0502020202020204" pitchFamily="34" charset="0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8C71-433A-8468-B1EDACEBF351}"/>
                </c:ext>
              </c:extLst>
            </c:dLbl>
            <c:dLbl>
              <c:idx val="6"/>
              <c:spPr>
                <a:solidFill>
                  <a:schemeClr val="bg1"/>
                </a:solidFill>
                <a:effectLst>
                  <a:outerShdw dist="38100" sx="1000" sy="1000" algn="ctr" rotWithShape="0">
                    <a:srgbClr val="000000"/>
                  </a:outerShdw>
                </a:effectLst>
              </c:spPr>
              <c:txPr>
                <a:bodyPr/>
                <a:lstStyle/>
                <a:p>
                  <a:pPr>
                    <a:defRPr>
                      <a:latin typeface="Century Gothic" panose="020B0502020202020204" pitchFamily="34" charset="0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8C71-433A-8468-B1EDACEBF35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Century Gothic" panose="020B050202020202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Quadro_resumo!$B$52:$B$59</c:f>
              <c:strCache>
                <c:ptCount val="8"/>
                <c:pt idx="0">
                  <c:v>Doutorado</c:v>
                </c:pt>
                <c:pt idx="1">
                  <c:v>Mestrado</c:v>
                </c:pt>
                <c:pt idx="2">
                  <c:v>Especialização</c:v>
                </c:pt>
                <c:pt idx="3">
                  <c:v>Aperfeiçoamento</c:v>
                </c:pt>
                <c:pt idx="4">
                  <c:v>Residência Médica</c:v>
                </c:pt>
                <c:pt idx="5">
                  <c:v>Residência Multiprofissional</c:v>
                </c:pt>
                <c:pt idx="6">
                  <c:v>Alunos Especiais</c:v>
                </c:pt>
                <c:pt idx="7">
                  <c:v>Total</c:v>
                </c:pt>
              </c:strCache>
            </c:strRef>
          </c:cat>
          <c:val>
            <c:numRef>
              <c:f>Quadro_resumo!$N$52:$N$59</c:f>
              <c:numCache>
                <c:formatCode>General</c:formatCode>
                <c:ptCount val="8"/>
                <c:pt idx="0">
                  <c:v>313</c:v>
                </c:pt>
                <c:pt idx="1">
                  <c:v>867</c:v>
                </c:pt>
                <c:pt idx="2">
                  <c:v>392</c:v>
                </c:pt>
                <c:pt idx="3">
                  <c:v>0</c:v>
                </c:pt>
                <c:pt idx="4">
                  <c:v>39</c:v>
                </c:pt>
                <c:pt idx="5">
                  <c:v>24</c:v>
                </c:pt>
                <c:pt idx="6">
                  <c:v>216</c:v>
                </c:pt>
                <c:pt idx="7" formatCode="#,##0">
                  <c:v>1851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C71-433A-8468-B1EDACEBF35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8224896"/>
        <c:axId val="28247168"/>
      </c:barChart>
      <c:catAx>
        <c:axId val="2822489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>
                <a:latin typeface="Century Gothic" panose="020B0502020202020204" pitchFamily="34" charset="0"/>
              </a:defRPr>
            </a:pPr>
            <a:endParaRPr lang="pt-BR"/>
          </a:p>
        </c:txPr>
        <c:crossAx val="28247168"/>
        <c:crosses val="autoZero"/>
        <c:auto val="1"/>
        <c:lblAlgn val="ctr"/>
        <c:lblOffset val="100"/>
        <c:noMultiLvlLbl val="0"/>
      </c:catAx>
      <c:valAx>
        <c:axId val="282471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822489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/>
      </a:pPr>
      <a:endParaRPr lang="pt-B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058342707161607E-2"/>
          <c:y val="2.9958868786695092E-3"/>
          <c:w val="0.96788321167883207"/>
          <c:h val="0.97191831937481732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'Pós-graduação_strictosensu_2017'!$B$13</c:f>
              <c:strCache>
                <c:ptCount val="1"/>
                <c:pt idx="0">
                  <c:v>Curso</c:v>
                </c:pt>
              </c:strCache>
            </c:strRef>
          </c:tx>
          <c:spPr>
            <a:solidFill>
              <a:srgbClr val="FFC000"/>
            </a:solidFill>
            <a:effectLst>
              <a:outerShdw blurRad="40000" dist="22860" dir="5400000" rotWithShape="0">
                <a:srgbClr val="000000">
                  <a:alpha val="35000"/>
                </a:srgbClr>
              </a:outerShdw>
            </a:effectLst>
          </c:spPr>
          <c:invertIfNegative val="0"/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9C49-44EB-BFCA-DBEC06E35F4D}"/>
              </c:ext>
            </c:extLst>
          </c:dPt>
          <c:dLbls>
            <c:dLbl>
              <c:idx val="0"/>
              <c:layout>
                <c:manualLayout>
                  <c:x val="1.0244863768088551E-2"/>
                  <c:y val="-2.54652266314939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C49-44EB-BFCA-DBEC06E35F4D}"/>
                </c:ext>
              </c:extLst>
            </c:dLbl>
            <c:dLbl>
              <c:idx val="1"/>
              <c:layout>
                <c:manualLayout>
                  <c:x val="1.3171967701828137E-2"/>
                  <c:y val="-7.63956798944817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C49-44EB-BFCA-DBEC06E35F4D}"/>
                </c:ext>
              </c:extLst>
            </c:dLbl>
            <c:dLbl>
              <c:idx val="2"/>
              <c:layout>
                <c:manualLayout>
                  <c:x val="1.1708415734958344E-2"/>
                  <c:y val="-5.0930453262987814E-3"/>
                </c:manualLayout>
              </c:layout>
              <c:spPr>
                <a:solidFill>
                  <a:schemeClr val="bg1"/>
                </a:solidFill>
              </c:spPr>
              <c:txPr>
                <a:bodyPr/>
                <a:lstStyle/>
                <a:p>
                  <a:pPr>
                    <a:defRPr sz="1000" b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Tahoma" panose="020B0604030504040204" pitchFamily="34" charset="0"/>
                      <a:cs typeface="Tahoma" panose="020B0604030504040204" pitchFamily="34" charset="0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C49-44EB-BFCA-DBEC06E35F4D}"/>
                </c:ext>
              </c:extLst>
            </c:dLbl>
            <c:dLbl>
              <c:idx val="3"/>
              <c:layout>
                <c:manualLayout>
                  <c:x val="1.463551966869793E-2"/>
                  <c:y val="-5.09304532629878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C49-44EB-BFCA-DBEC06E35F4D}"/>
                </c:ext>
              </c:extLst>
            </c:dLbl>
            <c:dLbl>
              <c:idx val="4"/>
              <c:layout>
                <c:manualLayout>
                  <c:x val="1.1708415734958344E-2"/>
                  <c:y val="-2.54652266314939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C49-44EB-BFCA-DBEC06E35F4D}"/>
                </c:ext>
              </c:extLst>
            </c:dLbl>
            <c:dLbl>
              <c:idx val="5"/>
              <c:layout>
                <c:manualLayout>
                  <c:x val="1.463551966869793E-2"/>
                  <c:y val="-5.09304532629878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C49-44EB-BFCA-DBEC06E35F4D}"/>
                </c:ext>
              </c:extLst>
            </c:dLbl>
            <c:dLbl>
              <c:idx val="6"/>
              <c:layout>
                <c:manualLayout>
                  <c:x val="8.781311801218758E-3"/>
                  <c:y val="-1.01860906525975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C49-44EB-BFCA-DBEC06E35F4D}"/>
                </c:ext>
              </c:extLst>
            </c:dLbl>
            <c:dLbl>
              <c:idx val="7"/>
              <c:layout>
                <c:manualLayout>
                  <c:x val="8.781311801218758E-3"/>
                  <c:y val="-7.63956798944817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C49-44EB-BFCA-DBEC06E35F4D}"/>
                </c:ext>
              </c:extLst>
            </c:dLbl>
            <c:dLbl>
              <c:idx val="8"/>
              <c:layout>
                <c:manualLayout>
                  <c:x val="1.3171967701828137E-2"/>
                  <c:y val="-2.54652266314939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C49-44EB-BFCA-DBEC06E35F4D}"/>
                </c:ext>
              </c:extLst>
            </c:dLbl>
            <c:dLbl>
              <c:idx val="9"/>
              <c:layout>
                <c:manualLayout>
                  <c:x val="1.3171967701828137E-2"/>
                  <c:y val="-2.5465226631493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C49-44EB-BFCA-DBEC06E35F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>
                    <a:solidFill>
                      <a:schemeClr val="tx1"/>
                    </a:solidFill>
                    <a:latin typeface="Century Gothic" panose="020B050202020202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'Pós-graduação_strictosensu_2017'!$C$13:$J$13</c:f>
              <c:strCache>
                <c:ptCount val="8"/>
                <c:pt idx="0">
                  <c:v>Vagas (Edital)</c:v>
                </c:pt>
                <c:pt idx="1">
                  <c:v>Ingressos</c:v>
                </c:pt>
                <c:pt idx="2">
                  <c:v>Matrículas 1º Semestre</c:v>
                </c:pt>
                <c:pt idx="3">
                  <c:v>Matrículas 2º Semestre</c:v>
                </c:pt>
                <c:pt idx="4">
                  <c:v>APG=Total de alunos efetivamente matriculados na pós-graduação</c:v>
                </c:pt>
                <c:pt idx="5">
                  <c:v>Exclusões</c:v>
                </c:pt>
                <c:pt idx="6">
                  <c:v>Titulados</c:v>
                </c:pt>
                <c:pt idx="7">
                  <c:v>Total de Alunos ao Final do Ano Base</c:v>
                </c:pt>
              </c:strCache>
            </c:strRef>
          </c:cat>
          <c:val>
            <c:numRef>
              <c:f>'Pós-graduação_strictosensu_2017'!$C$48:$J$48</c:f>
              <c:numCache>
                <c:formatCode>General</c:formatCode>
                <c:ptCount val="8"/>
                <c:pt idx="0">
                  <c:v>482</c:v>
                </c:pt>
                <c:pt idx="1">
                  <c:v>437</c:v>
                </c:pt>
                <c:pt idx="2" formatCode="#,##0">
                  <c:v>1180</c:v>
                </c:pt>
                <c:pt idx="3">
                  <c:v>956</c:v>
                </c:pt>
                <c:pt idx="4" formatCode="#,##0">
                  <c:v>1068</c:v>
                </c:pt>
                <c:pt idx="5">
                  <c:v>36</c:v>
                </c:pt>
                <c:pt idx="6">
                  <c:v>259</c:v>
                </c:pt>
                <c:pt idx="7">
                  <c:v>903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C49-44EB-BFCA-DBEC06E35F4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6644736"/>
        <c:axId val="22552960"/>
      </c:barChart>
      <c:catAx>
        <c:axId val="166447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000" b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pt-BR"/>
          </a:p>
        </c:txPr>
        <c:crossAx val="22552960"/>
        <c:crosses val="autoZero"/>
        <c:auto val="1"/>
        <c:lblAlgn val="ctr"/>
        <c:lblOffset val="100"/>
        <c:noMultiLvlLbl val="0"/>
      </c:catAx>
      <c:valAx>
        <c:axId val="225529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664473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37E416-5795-4810-AA6A-890E3F4C86C7}" type="datetimeFigureOut">
              <a:rPr lang="pt-BR" smtClean="0"/>
              <a:t>18/10/2018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7DDC86-4B38-4BDE-AC3C-04EB075E22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69691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6B546B-EAEB-4439-8AE2-9DB76DD978D5}" type="datetimeFigureOut">
              <a:rPr lang="pt-BR" smtClean="0"/>
              <a:t>18/10/2018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A88849-EA5A-402C-85C6-6AC58C5E35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4356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2970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BD2CB4-7140-4A20-8B11-1EC182C98975}" type="slidenum">
              <a:rPr lang="pt-BR" alt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166977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2970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BD2CB4-7140-4A20-8B11-1EC182C98975}" type="slidenum">
              <a:rPr lang="pt-BR" alt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0051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2970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BD2CB4-7140-4A20-8B11-1EC182C98975}" type="slidenum">
              <a:rPr lang="pt-BR" alt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759591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2970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BD2CB4-7140-4A20-8B11-1EC182C98975}" type="slidenum">
              <a:rPr lang="pt-BR" alt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182962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2970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BD2CB4-7140-4A20-8B11-1EC182C98975}" type="slidenum">
              <a:rPr lang="pt-BR" alt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020724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2970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BD2CB4-7140-4A20-8B11-1EC182C98975}" type="slidenum">
              <a:rPr lang="pt-BR" alt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843940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2970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BD2CB4-7140-4A20-8B11-1EC182C98975}" type="slidenum">
              <a:rPr lang="pt-BR" alt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892250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2970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BD2CB4-7140-4A20-8B11-1EC182C98975}" type="slidenum">
              <a:rPr lang="pt-BR" alt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634418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2970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BD2CB4-7140-4A20-8B11-1EC182C98975}" type="slidenum">
              <a:rPr lang="pt-BR" alt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748461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2970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BD2CB4-7140-4A20-8B11-1EC182C98975}" type="slidenum">
              <a:rPr lang="pt-BR" alt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5427077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2970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BD2CB4-7140-4A20-8B11-1EC182C98975}" type="slidenum">
              <a:rPr lang="pt-BR" alt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35577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2970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BD2CB4-7140-4A20-8B11-1EC182C98975}" type="slidenum">
              <a:rPr lang="pt-BR" alt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309777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2970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BD2CB4-7140-4A20-8B11-1EC182C98975}" type="slidenum">
              <a:rPr lang="pt-BR" alt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2258119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2970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BD2CB4-7140-4A20-8B11-1EC182C98975}" type="slidenum">
              <a:rPr lang="pt-BR" alt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5407109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2970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BD2CB4-7140-4A20-8B11-1EC182C98975}" type="slidenum">
              <a:rPr lang="pt-BR" alt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830649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2970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BD2CB4-7140-4A20-8B11-1EC182C98975}" type="slidenum">
              <a:rPr lang="pt-BR" alt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1082877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2970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BD2CB4-7140-4A20-8B11-1EC182C98975}" type="slidenum">
              <a:rPr lang="pt-BR" alt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7972911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2970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BD2CB4-7140-4A20-8B11-1EC182C98975}" type="slidenum">
              <a:rPr lang="pt-BR" alt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2293192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2970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BD2CB4-7140-4A20-8B11-1EC182C98975}" type="slidenum">
              <a:rPr lang="pt-BR" alt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3168210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2970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BD2CB4-7140-4A20-8B11-1EC182C98975}" type="slidenum">
              <a:rPr lang="pt-BR" alt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3726763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2970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BD2CB4-7140-4A20-8B11-1EC182C98975}" type="slidenum">
              <a:rPr lang="pt-BR" alt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4274374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2970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BD2CB4-7140-4A20-8B11-1EC182C98975}" type="slidenum">
              <a:rPr lang="pt-BR" alt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041526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2970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BD2CB4-7140-4A20-8B11-1EC182C98975}" type="slidenum">
              <a:rPr lang="pt-BR" alt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5397570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2970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BD2CB4-7140-4A20-8B11-1EC182C98975}" type="slidenum">
              <a:rPr lang="pt-BR" alt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5009575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2970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BD2CB4-7140-4A20-8B11-1EC182C98975}" type="slidenum">
              <a:rPr lang="pt-BR" alt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6239760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2970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BD2CB4-7140-4A20-8B11-1EC182C98975}" type="slidenum">
              <a:rPr lang="pt-BR" alt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3653377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2970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BD2CB4-7140-4A20-8B11-1EC182C98975}" type="slidenum">
              <a:rPr lang="pt-BR" alt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34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159233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2970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BD2CB4-7140-4A20-8B11-1EC182C98975}" type="slidenum">
              <a:rPr lang="pt-BR" alt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307295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2970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BD2CB4-7140-4A20-8B11-1EC182C98975}" type="slidenum">
              <a:rPr lang="pt-BR" alt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54750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2970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BD2CB4-7140-4A20-8B11-1EC182C98975}" type="slidenum">
              <a:rPr lang="pt-BR" alt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628627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2970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BD2CB4-7140-4A20-8B11-1EC182C98975}" type="slidenum">
              <a:rPr lang="pt-BR" alt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996225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2970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BD2CB4-7140-4A20-8B11-1EC182C98975}" type="slidenum">
              <a:rPr lang="pt-BR" alt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556176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2970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BD2CB4-7140-4A20-8B11-1EC182C98975}" type="slidenum">
              <a:rPr lang="pt-BR" alt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70078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2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18/10/2018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18/10/2018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1752600" cy="5851525"/>
          </a:xfrm>
        </p:spPr>
        <p:txBody>
          <a:bodyPr vert="eaVert" anchor="b" anchorCtr="0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18/10/2018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18/10/2018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5" y="5486401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5" y="3852865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18/10/2018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18/10/2018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18/10/2018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18/10/2018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2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18/10/2018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18/10/2018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3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4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E700DB3-DBF0-4086-B675-117E7A9610B8}" type="datetimeFigureOut">
              <a:rPr lang="pt-BR" smtClean="0"/>
              <a:t>18/10/2018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3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3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7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3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9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4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1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4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3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4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5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6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4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8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9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25"/>
          <p:cNvSpPr>
            <a:spLocks noGrp="1"/>
          </p:cNvSpPr>
          <p:nvPr>
            <p:ph type="title"/>
          </p:nvPr>
        </p:nvSpPr>
        <p:spPr>
          <a:xfrm>
            <a:off x="395536" y="6741368"/>
            <a:ext cx="5414227" cy="576064"/>
          </a:xfrm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r"/>
            <a:r>
              <a:rPr lang="pt-BR" sz="54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</a:t>
            </a:r>
            <a:br>
              <a:rPr lang="pt-BR" sz="60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</a:br>
            <a:br>
              <a:rPr lang="pt-BR" sz="60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</a:br>
            <a:br>
              <a:rPr lang="pt-BR" sz="60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</a:br>
            <a:endParaRPr lang="pt-BR" sz="60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libri" pitchFamily="34" charset="0"/>
            </a:endParaRPr>
          </a:p>
        </p:txBody>
      </p:sp>
      <p:pic>
        <p:nvPicPr>
          <p:cNvPr id="1026" name="Picture 2" descr="C:\Users\ROZIMA~1\AppData\Local\Temp\Rar$DIa0.233\logo UFG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360775"/>
            <a:ext cx="1656184" cy="1804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2427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22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PRÓ-REITORIA DE ENSINO DE PÓS-GRADUAÇÃO E PESQUISA</a:t>
            </a:r>
            <a:endParaRPr lang="pt-BR" sz="22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539552" y="1535113"/>
            <a:ext cx="7537648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rtlCol="0" anchor="ctr"/>
          <a:lstStyle/>
          <a:p>
            <a:pPr>
              <a:defRPr/>
            </a:pPr>
            <a:r>
              <a:rPr lang="pt-BR" sz="14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Evolução dos Ingressos da Pós-Graduação Stricto Sensu (Total).</a:t>
            </a:r>
          </a:p>
        </p:txBody>
      </p:sp>
      <p:graphicFrame>
        <p:nvGraphicFramePr>
          <p:cNvPr id="8" name="Espaço Reservado para Conteúdo 7">
            <a:extLst>
              <a:ext uri="{FF2B5EF4-FFF2-40B4-BE49-F238E27FC236}">
                <a16:creationId xmlns:a16="http://schemas.microsoft.com/office/drawing/2014/main" id="{382E8B43-B732-466D-8439-0321BD1B1FC2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239144806"/>
              </p:ext>
            </p:extLst>
          </p:nvPr>
        </p:nvGraphicFramePr>
        <p:xfrm>
          <a:off x="539552" y="2174875"/>
          <a:ext cx="753764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tângulo 8">
            <a:extLst>
              <a:ext uri="{FF2B5EF4-FFF2-40B4-BE49-F238E27FC236}">
                <a16:creationId xmlns:a16="http://schemas.microsoft.com/office/drawing/2014/main" id="{03FD227C-A133-4134-9FC4-20270E6ECB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28" y="6309900"/>
            <a:ext cx="766127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pt-BR" altLang="pt-BR" sz="800" dirty="0">
                <a:latin typeface="Century Gothic" panose="020B0502020202020204" pitchFamily="34" charset="0"/>
              </a:rPr>
              <a:t>Fonte: COPG/PROPP. Org.: DIPLAN/COPLAN/PROAP.</a:t>
            </a:r>
          </a:p>
        </p:txBody>
      </p:sp>
    </p:spTree>
    <p:extLst>
      <p:ext uri="{BB962C8B-B14F-4D97-AF65-F5344CB8AC3E}">
        <p14:creationId xmlns:p14="http://schemas.microsoft.com/office/powerpoint/2010/main" val="23256852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22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PRÓ-REITORIA DE ENSINO DE PÓS-GRADUAÇÃO E PESQUISA</a:t>
            </a:r>
            <a:endParaRPr lang="pt-BR" sz="22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rtlCol="0" anchor="ctr" anchorCtr="0"/>
          <a:lstStyle/>
          <a:p>
            <a:pPr>
              <a:defRPr/>
            </a:pPr>
            <a:r>
              <a:rPr lang="pt-BR" sz="14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Evolução dos Ingressos da Pós-Graduação Stricto Sensu – Doutorado.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rtlCol="0" anchor="ctr"/>
          <a:lstStyle/>
          <a:p>
            <a:pPr>
              <a:defRPr/>
            </a:pPr>
            <a:r>
              <a:rPr lang="pt-BR" sz="14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Evolução dos Ingressos da Pós-Graduação Stricto Sensu – Mestrado.</a:t>
            </a:r>
          </a:p>
        </p:txBody>
      </p:sp>
      <p:graphicFrame>
        <p:nvGraphicFramePr>
          <p:cNvPr id="10" name="Espaço Reservado para Conteúdo 9">
            <a:extLst>
              <a:ext uri="{FF2B5EF4-FFF2-40B4-BE49-F238E27FC236}">
                <a16:creationId xmlns:a16="http://schemas.microsoft.com/office/drawing/2014/main" id="{7599F8D8-BC13-450F-9B0E-265326403B33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677114173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Espaço Reservado para Conteúdo 11">
            <a:extLst>
              <a:ext uri="{FF2B5EF4-FFF2-40B4-BE49-F238E27FC236}">
                <a16:creationId xmlns:a16="http://schemas.microsoft.com/office/drawing/2014/main" id="{5E203032-FD2D-460F-B3F5-8022F0B4D02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99805344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Retângulo 8">
            <a:extLst>
              <a:ext uri="{FF2B5EF4-FFF2-40B4-BE49-F238E27FC236}">
                <a16:creationId xmlns:a16="http://schemas.microsoft.com/office/drawing/2014/main" id="{28A1B213-2E94-41D8-82C5-88522B8843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28" y="6309900"/>
            <a:ext cx="766127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pt-BR" altLang="pt-BR" sz="800" dirty="0">
                <a:latin typeface="Century Gothic" panose="020B0502020202020204" pitchFamily="34" charset="0"/>
              </a:rPr>
              <a:t>Fonte: COPG/PROPP. Org.: DIPLAN/COPLAN/PROAP.</a:t>
            </a:r>
          </a:p>
        </p:txBody>
      </p:sp>
    </p:spTree>
    <p:extLst>
      <p:ext uri="{BB962C8B-B14F-4D97-AF65-F5344CB8AC3E}">
        <p14:creationId xmlns:p14="http://schemas.microsoft.com/office/powerpoint/2010/main" val="17508328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22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PRÓ-REITORIA DE ENSINO DE PÓS-GRADUAÇÃO E PESQUISA</a:t>
            </a:r>
            <a:endParaRPr lang="pt-BR" sz="22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539552" y="1535113"/>
            <a:ext cx="7537648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rtlCol="0" anchor="ctr"/>
          <a:lstStyle/>
          <a:p>
            <a:pPr>
              <a:defRPr/>
            </a:pPr>
            <a:r>
              <a:rPr lang="pt-BR" sz="14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Evolução dos Titulados da Pós-Graduação Stricto Sensu (Total).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03FD227C-A133-4134-9FC4-20270E6ECB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28" y="6309900"/>
            <a:ext cx="766127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pt-BR" altLang="pt-BR" sz="800" dirty="0">
                <a:latin typeface="Century Gothic" panose="020B0502020202020204" pitchFamily="34" charset="0"/>
              </a:rPr>
              <a:t>Fonte: COPG/PROPP. Org.: DIPLAN/COPLAN/PROAP.</a:t>
            </a:r>
          </a:p>
        </p:txBody>
      </p:sp>
      <p:graphicFrame>
        <p:nvGraphicFramePr>
          <p:cNvPr id="7" name="Espaço Reservado para Conteúdo 6">
            <a:extLst>
              <a:ext uri="{FF2B5EF4-FFF2-40B4-BE49-F238E27FC236}">
                <a16:creationId xmlns:a16="http://schemas.microsoft.com/office/drawing/2014/main" id="{D03EC14D-AB86-4447-AD7B-628D6000002C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2952675"/>
              </p:ext>
            </p:extLst>
          </p:nvPr>
        </p:nvGraphicFramePr>
        <p:xfrm>
          <a:off x="539552" y="2174875"/>
          <a:ext cx="753764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130472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22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PRÓ-REITORIA DE ENSINO DE PÓS-GRADUAÇÃO E PESQUISA</a:t>
            </a:r>
            <a:endParaRPr lang="pt-BR" sz="22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rtlCol="0" anchor="ctr" anchorCtr="0"/>
          <a:lstStyle/>
          <a:p>
            <a:pPr>
              <a:defRPr/>
            </a:pPr>
            <a:r>
              <a:rPr lang="pt-BR" sz="14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Evolução dos Titulados da Pós-Graduação Stricto Sensu – Doutorado.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rtlCol="0" anchor="ctr"/>
          <a:lstStyle/>
          <a:p>
            <a:pPr>
              <a:defRPr/>
            </a:pPr>
            <a:r>
              <a:rPr lang="pt-BR" sz="14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Evolução dos Titulados da Pós-Graduação Stricto Sensu – Mestrado.</a:t>
            </a:r>
          </a:p>
        </p:txBody>
      </p:sp>
      <p:sp>
        <p:nvSpPr>
          <p:cNvPr id="8" name="Retângulo 8">
            <a:extLst>
              <a:ext uri="{FF2B5EF4-FFF2-40B4-BE49-F238E27FC236}">
                <a16:creationId xmlns:a16="http://schemas.microsoft.com/office/drawing/2014/main" id="{28A1B213-2E94-41D8-82C5-88522B8843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28" y="6309900"/>
            <a:ext cx="766127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pt-BR" altLang="pt-BR" sz="800" dirty="0">
                <a:latin typeface="Century Gothic" panose="020B0502020202020204" pitchFamily="34" charset="0"/>
              </a:rPr>
              <a:t>Fonte: COPG/PROPP. Org.: DIPLAN/COPLAN/PROAP.</a:t>
            </a:r>
          </a:p>
        </p:txBody>
      </p:sp>
      <p:graphicFrame>
        <p:nvGraphicFramePr>
          <p:cNvPr id="11" name="Espaço Reservado para Conteúdo 10">
            <a:extLst>
              <a:ext uri="{FF2B5EF4-FFF2-40B4-BE49-F238E27FC236}">
                <a16:creationId xmlns:a16="http://schemas.microsoft.com/office/drawing/2014/main" id="{CC2701ED-29BE-4E89-9E86-017FF37E1B9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77450454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Espaço Reservado para Conteúdo 12">
            <a:extLst>
              <a:ext uri="{FF2B5EF4-FFF2-40B4-BE49-F238E27FC236}">
                <a16:creationId xmlns:a16="http://schemas.microsoft.com/office/drawing/2014/main" id="{27D15971-5884-4044-9AC8-CB75813DED5D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95485703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588648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22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PRÓ-REITORIA DE ENSINO DE PÓS-GRADUAÇÃO E PESQUISA</a:t>
            </a:r>
            <a:endParaRPr lang="pt-BR" sz="22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199" y="1535113"/>
            <a:ext cx="7527603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rtlCol="0" anchor="ctr" anchorCtr="0"/>
          <a:lstStyle/>
          <a:p>
            <a:pPr>
              <a:defRPr/>
            </a:pPr>
            <a:r>
              <a:rPr lang="pt-BR" sz="14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Evolução Alunos Final do Ano Base Pós- Graduação Stricto Sensu (Total).</a:t>
            </a:r>
          </a:p>
        </p:txBody>
      </p:sp>
      <p:graphicFrame>
        <p:nvGraphicFramePr>
          <p:cNvPr id="6" name="Espaço Reservado para Conteúdo 5">
            <a:extLst>
              <a:ext uri="{FF2B5EF4-FFF2-40B4-BE49-F238E27FC236}">
                <a16:creationId xmlns:a16="http://schemas.microsoft.com/office/drawing/2014/main" id="{9B03EBE7-8E86-4A87-859B-D2B883C78FF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01876620"/>
              </p:ext>
            </p:extLst>
          </p:nvPr>
        </p:nvGraphicFramePr>
        <p:xfrm>
          <a:off x="457200" y="2174875"/>
          <a:ext cx="7527602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tângulo 8">
            <a:extLst>
              <a:ext uri="{FF2B5EF4-FFF2-40B4-BE49-F238E27FC236}">
                <a16:creationId xmlns:a16="http://schemas.microsoft.com/office/drawing/2014/main" id="{75B1FCB9-4CD5-4E1E-802F-F4329C2EEE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28" y="6309900"/>
            <a:ext cx="766127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pt-BR" altLang="pt-BR" sz="800" dirty="0">
                <a:latin typeface="Century Gothic" panose="020B0502020202020204" pitchFamily="34" charset="0"/>
              </a:rPr>
              <a:t>Fonte: COPG/PROPP. Org.: DIPLAN/COPLAN/PROAP.</a:t>
            </a:r>
          </a:p>
        </p:txBody>
      </p:sp>
    </p:spTree>
    <p:extLst>
      <p:ext uri="{BB962C8B-B14F-4D97-AF65-F5344CB8AC3E}">
        <p14:creationId xmlns:p14="http://schemas.microsoft.com/office/powerpoint/2010/main" val="10510151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22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PRÓ-REITORIA DE ENSINO DE PÓS-GRADUAÇÃO E PESQUISA</a:t>
            </a:r>
            <a:endParaRPr lang="pt-BR" sz="22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7427168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rtlCol="0" anchor="ctr" anchorCtr="0"/>
          <a:lstStyle/>
          <a:p>
            <a:pPr>
              <a:defRPr/>
            </a:pPr>
            <a:r>
              <a:rPr lang="pt-BR" sz="14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Evolução Número de Dissertações/Teses/Monografias/Artigos Científicos Defendidos (Total).</a:t>
            </a:r>
          </a:p>
        </p:txBody>
      </p:sp>
      <p:sp>
        <p:nvSpPr>
          <p:cNvPr id="7" name="Retângulo 8">
            <a:extLst>
              <a:ext uri="{FF2B5EF4-FFF2-40B4-BE49-F238E27FC236}">
                <a16:creationId xmlns:a16="http://schemas.microsoft.com/office/drawing/2014/main" id="{75B1FCB9-4CD5-4E1E-802F-F4329C2EEE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28" y="6309900"/>
            <a:ext cx="766127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pt-BR" altLang="pt-BR" sz="800" dirty="0">
                <a:latin typeface="Century Gothic" panose="020B0502020202020204" pitchFamily="34" charset="0"/>
              </a:rPr>
              <a:t>Fonte: COPG/PROPP. Org.: DIPLAN/COPLAN/PROAP.</a:t>
            </a:r>
          </a:p>
        </p:txBody>
      </p:sp>
      <p:graphicFrame>
        <p:nvGraphicFramePr>
          <p:cNvPr id="8" name="Espaço Reservado para Conteúdo 7">
            <a:extLst>
              <a:ext uri="{FF2B5EF4-FFF2-40B4-BE49-F238E27FC236}">
                <a16:creationId xmlns:a16="http://schemas.microsoft.com/office/drawing/2014/main" id="{0392DA2A-D816-47C4-AFF1-4E4048CD51D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03559107"/>
              </p:ext>
            </p:extLst>
          </p:nvPr>
        </p:nvGraphicFramePr>
        <p:xfrm>
          <a:off x="457200" y="2174875"/>
          <a:ext cx="742716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04596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22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PRÓ-REITORIA DE ENSINO DE PÓS-GRADUAÇÃO E PESQUISA</a:t>
            </a:r>
            <a:endParaRPr lang="pt-BR" sz="22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rtlCol="0" anchor="ctr" anchorCtr="0"/>
          <a:lstStyle/>
          <a:p>
            <a:pPr>
              <a:defRPr/>
            </a:pPr>
            <a:r>
              <a:rPr lang="pt-BR" sz="14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Evolução Número de Teses de Doutorado Defendida.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rtlCol="0" anchor="ctr"/>
          <a:lstStyle/>
          <a:p>
            <a:pPr>
              <a:defRPr/>
            </a:pPr>
            <a:r>
              <a:rPr lang="pt-BR" sz="14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Evolução Número de Dissertações de Mestrado Defendida.</a:t>
            </a:r>
          </a:p>
        </p:txBody>
      </p:sp>
      <p:graphicFrame>
        <p:nvGraphicFramePr>
          <p:cNvPr id="8" name="Espaço Reservado para Conteúdo 7">
            <a:extLst>
              <a:ext uri="{FF2B5EF4-FFF2-40B4-BE49-F238E27FC236}">
                <a16:creationId xmlns:a16="http://schemas.microsoft.com/office/drawing/2014/main" id="{01B46B96-3141-4C56-B1D4-02AE9FAF062E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8053552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Espaço Reservado para Conteúdo 8">
            <a:extLst>
              <a:ext uri="{FF2B5EF4-FFF2-40B4-BE49-F238E27FC236}">
                <a16:creationId xmlns:a16="http://schemas.microsoft.com/office/drawing/2014/main" id="{A5D10EE2-9F56-4F71-AD9F-9032DBF3132A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756557897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Retângulo 8">
            <a:extLst>
              <a:ext uri="{FF2B5EF4-FFF2-40B4-BE49-F238E27FC236}">
                <a16:creationId xmlns:a16="http://schemas.microsoft.com/office/drawing/2014/main" id="{2D324351-9962-46DF-B2D3-A9B068ED56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28" y="6309900"/>
            <a:ext cx="766127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pt-BR" altLang="pt-BR" sz="800" dirty="0">
                <a:latin typeface="Century Gothic" panose="020B0502020202020204" pitchFamily="34" charset="0"/>
              </a:rPr>
              <a:t>Fonte: COPG/PROPP. Org.: DIPLAN/COPLAN/PROAP.</a:t>
            </a:r>
          </a:p>
        </p:txBody>
      </p:sp>
    </p:spTree>
    <p:extLst>
      <p:ext uri="{BB962C8B-B14F-4D97-AF65-F5344CB8AC3E}">
        <p14:creationId xmlns:p14="http://schemas.microsoft.com/office/powerpoint/2010/main" val="1892029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22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PRÓ-REITORIA DE ENSINO DE PÓS-GRADUAÇÃO E PESQUISA</a:t>
            </a:r>
            <a:endParaRPr lang="pt-BR" sz="22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7427168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rtlCol="0" anchor="ctr" anchorCtr="0"/>
          <a:lstStyle/>
          <a:p>
            <a:pPr>
              <a:defRPr/>
            </a:pPr>
            <a:r>
              <a:rPr lang="pt-BR" sz="14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Dissertações e teses defendidas.</a:t>
            </a:r>
          </a:p>
        </p:txBody>
      </p:sp>
      <p:graphicFrame>
        <p:nvGraphicFramePr>
          <p:cNvPr id="8" name="Espaço Reservado para Conteúdo 7">
            <a:extLst>
              <a:ext uri="{FF2B5EF4-FFF2-40B4-BE49-F238E27FC236}">
                <a16:creationId xmlns:a16="http://schemas.microsoft.com/office/drawing/2014/main" id="{304EC229-0345-4B62-9054-82A549F42404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01210400"/>
              </p:ext>
            </p:extLst>
          </p:nvPr>
        </p:nvGraphicFramePr>
        <p:xfrm>
          <a:off x="457200" y="2174875"/>
          <a:ext cx="742716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tângulo 8">
            <a:extLst>
              <a:ext uri="{FF2B5EF4-FFF2-40B4-BE49-F238E27FC236}">
                <a16:creationId xmlns:a16="http://schemas.microsoft.com/office/drawing/2014/main" id="{E1432875-0C9B-4239-9A5C-7D3CC9FA52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28" y="6309900"/>
            <a:ext cx="766127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pt-BR" altLang="pt-BR" sz="800" dirty="0">
                <a:latin typeface="Century Gothic" panose="020B0502020202020204" pitchFamily="34" charset="0"/>
              </a:rPr>
              <a:t>Fonte: COPG/PROPP. Org.: DIPLAN/COPLAN/PROAP.</a:t>
            </a:r>
          </a:p>
        </p:txBody>
      </p:sp>
    </p:spTree>
    <p:extLst>
      <p:ext uri="{BB962C8B-B14F-4D97-AF65-F5344CB8AC3E}">
        <p14:creationId xmlns:p14="http://schemas.microsoft.com/office/powerpoint/2010/main" val="25018360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22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PRÓ-REITORIA DE ENSINO DE PÓS-GRADUAÇÃO E PESQUISA</a:t>
            </a:r>
            <a:endParaRPr lang="pt-BR" sz="22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rtlCol="0" anchor="ctr" anchorCtr="0"/>
          <a:lstStyle/>
          <a:p>
            <a:pPr>
              <a:defRPr/>
            </a:pPr>
            <a:r>
              <a:rPr lang="pt-BR" sz="14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Evolução Número de Monografias/Artigos Científicos Defendidos.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rtlCol="0" anchor="ctr"/>
          <a:lstStyle/>
          <a:p>
            <a:pPr>
              <a:defRPr/>
            </a:pPr>
            <a:r>
              <a:rPr lang="pt-BR" sz="14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Monografias/artigos científicos defendidos na Especialização e Residência.</a:t>
            </a:r>
          </a:p>
        </p:txBody>
      </p:sp>
      <p:graphicFrame>
        <p:nvGraphicFramePr>
          <p:cNvPr id="8" name="Espaço Reservado para Conteúdo 7">
            <a:extLst>
              <a:ext uri="{FF2B5EF4-FFF2-40B4-BE49-F238E27FC236}">
                <a16:creationId xmlns:a16="http://schemas.microsoft.com/office/drawing/2014/main" id="{E32A5AEE-2B35-4500-994E-0F275492FE36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11436543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Retângulo 8">
            <a:extLst>
              <a:ext uri="{FF2B5EF4-FFF2-40B4-BE49-F238E27FC236}">
                <a16:creationId xmlns:a16="http://schemas.microsoft.com/office/drawing/2014/main" id="{090F0E7E-6470-4B84-9424-4CBE3C864F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28" y="6309900"/>
            <a:ext cx="766127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pt-BR" altLang="pt-BR" sz="800" dirty="0">
                <a:latin typeface="Century Gothic" panose="020B0502020202020204" pitchFamily="34" charset="0"/>
              </a:rPr>
              <a:t>Fonte: COPG/PROPP. Org.: DIPLAN/COPLAN/PROAP.</a:t>
            </a:r>
          </a:p>
        </p:txBody>
      </p:sp>
      <p:graphicFrame>
        <p:nvGraphicFramePr>
          <p:cNvPr id="11" name="Espaço Reservado para Conteúdo 10">
            <a:extLst>
              <a:ext uri="{FF2B5EF4-FFF2-40B4-BE49-F238E27FC236}">
                <a16:creationId xmlns:a16="http://schemas.microsoft.com/office/drawing/2014/main" id="{F4611EE3-A631-47EE-B37D-9FBCBE46B92B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426242793"/>
              </p:ext>
            </p:extLst>
          </p:nvPr>
        </p:nvGraphicFramePr>
        <p:xfrm>
          <a:off x="4419600" y="2174875"/>
          <a:ext cx="3968824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9939202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22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PRÓ-REITORIA DE ENSINO DE PÓS-GRADUAÇÃO E PESQUISA</a:t>
            </a:r>
            <a:endParaRPr lang="pt-BR" sz="22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rtlCol="0" anchor="ctr" anchorCtr="0"/>
          <a:lstStyle/>
          <a:p>
            <a:pPr>
              <a:defRPr/>
            </a:pPr>
            <a:r>
              <a:rPr lang="pt-BR" sz="14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Histórico Número de Bolsas de Pós-Graduação Demanda Social CAPES.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rtlCol="0" anchor="ctr"/>
          <a:lstStyle/>
          <a:p>
            <a:pPr>
              <a:defRPr/>
            </a:pPr>
            <a:r>
              <a:rPr lang="pt-BR" sz="14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Número de Bolsas de Pós-Graduação Demanda Social CAPES em dezembro de 2017 - por Faculdade. </a:t>
            </a:r>
          </a:p>
        </p:txBody>
      </p:sp>
      <p:sp>
        <p:nvSpPr>
          <p:cNvPr id="4101" name="Retângulo 8"/>
          <p:cNvSpPr>
            <a:spLocks noChangeArrowheads="1"/>
          </p:cNvSpPr>
          <p:nvPr/>
        </p:nvSpPr>
        <p:spPr bwMode="auto">
          <a:xfrm>
            <a:off x="582613" y="6165850"/>
            <a:ext cx="766127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pt-BR" altLang="pt-BR" sz="800" dirty="0">
                <a:latin typeface="Century Gothic" panose="020B0502020202020204" pitchFamily="34" charset="0"/>
              </a:rPr>
              <a:t>Fonte: PROPP. Org.: DIPLAN/COPLAN/PROAP.</a:t>
            </a:r>
          </a:p>
        </p:txBody>
      </p:sp>
      <p:graphicFrame>
        <p:nvGraphicFramePr>
          <p:cNvPr id="10" name="Espaço Reservado para Conteúdo 9">
            <a:extLst>
              <a:ext uri="{FF2B5EF4-FFF2-40B4-BE49-F238E27FC236}">
                <a16:creationId xmlns:a16="http://schemas.microsoft.com/office/drawing/2014/main" id="{E4C4AF4C-C63D-4029-A6FA-8340F6B11D89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Espaço Reservado para Conteúdo 11">
            <a:extLst>
              <a:ext uri="{FF2B5EF4-FFF2-40B4-BE49-F238E27FC236}">
                <a16:creationId xmlns:a16="http://schemas.microsoft.com/office/drawing/2014/main" id="{DC2AD5E6-22B5-4692-983A-C082EE38007C}"/>
              </a:ext>
            </a:extLst>
          </p:cNvPr>
          <p:cNvGraphicFramePr>
            <a:graphicFrameLocks noGrp="1"/>
          </p:cNvGraphicFramePr>
          <p:nvPr>
            <p:ph sz="quarter" idx="4"/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644826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22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PRÓ-REITORIA DE ENSINO DE PÓS-GRADUAÇÃO E PESQUISA</a:t>
            </a: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rtlCol="0" anchor="ctr" anchorCtr="0"/>
          <a:lstStyle/>
          <a:p>
            <a:pPr>
              <a:defRPr/>
            </a:pPr>
            <a:r>
              <a:rPr lang="pt-BR" sz="14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Evolução do número de cursos da Pós-Graduação </a:t>
            </a:r>
            <a:r>
              <a:rPr lang="pt-BR" sz="1400" i="1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Stricto Sensu</a:t>
            </a:r>
            <a:r>
              <a:rPr lang="pt-BR" sz="14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 (total).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rtlCol="0" anchor="ctr"/>
          <a:lstStyle/>
          <a:p>
            <a:pPr>
              <a:defRPr/>
            </a:pPr>
            <a:r>
              <a:rPr lang="pt-BR" sz="14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Evolução do número de curso da Pós-Graduação </a:t>
            </a:r>
            <a:r>
              <a:rPr lang="pt-BR" sz="1400" i="1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Stricto Sensu</a:t>
            </a:r>
            <a:r>
              <a:rPr lang="pt-BR" sz="14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, por nível.</a:t>
            </a:r>
          </a:p>
        </p:txBody>
      </p:sp>
      <p:sp>
        <p:nvSpPr>
          <p:cNvPr id="4101" name="Retângulo 8"/>
          <p:cNvSpPr>
            <a:spLocks noChangeArrowheads="1"/>
          </p:cNvSpPr>
          <p:nvPr/>
        </p:nvSpPr>
        <p:spPr bwMode="auto">
          <a:xfrm>
            <a:off x="323528" y="6309900"/>
            <a:ext cx="766127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pt-BR" altLang="pt-BR" sz="800" dirty="0">
                <a:latin typeface="Century Gothic" panose="020B0502020202020204" pitchFamily="34" charset="0"/>
              </a:rPr>
              <a:t>Fonte: COPG/PROPP. Org.: DIPLAN/COPLAN/PROAP.</a:t>
            </a:r>
          </a:p>
        </p:txBody>
      </p:sp>
      <p:graphicFrame>
        <p:nvGraphicFramePr>
          <p:cNvPr id="9" name="Espaço Reservado para Conteúdo 8">
            <a:extLst>
              <a:ext uri="{FF2B5EF4-FFF2-40B4-BE49-F238E27FC236}">
                <a16:creationId xmlns:a16="http://schemas.microsoft.com/office/drawing/2014/main" id="{3DCE1C7D-7CCE-452B-9967-88DDBE4F006E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37995069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Espaço Reservado para Conteúdo 11">
            <a:extLst>
              <a:ext uri="{FF2B5EF4-FFF2-40B4-BE49-F238E27FC236}">
                <a16:creationId xmlns:a16="http://schemas.microsoft.com/office/drawing/2014/main" id="{831F2694-0B4E-4363-921B-4918D52E0BBD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833685132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574023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22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PRÓ-REITORIA DE ENSINO DE PÓS-GRADUAÇÃO E PESQUISA</a:t>
            </a:r>
            <a:endParaRPr lang="pt-BR" sz="22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7571184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rtlCol="0" anchor="ctr" anchorCtr="0"/>
          <a:lstStyle/>
          <a:p>
            <a:pPr>
              <a:defRPr/>
            </a:pPr>
            <a:r>
              <a:rPr lang="pt-BR" sz="14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Número de Bolsas de Pós-Graduação Demanda Social CAPES em 2017 - por Categoria e mês.</a:t>
            </a:r>
          </a:p>
        </p:txBody>
      </p:sp>
      <p:sp>
        <p:nvSpPr>
          <p:cNvPr id="4101" name="Retângulo 8"/>
          <p:cNvSpPr>
            <a:spLocks noChangeArrowheads="1"/>
          </p:cNvSpPr>
          <p:nvPr/>
        </p:nvSpPr>
        <p:spPr bwMode="auto">
          <a:xfrm>
            <a:off x="582613" y="6165850"/>
            <a:ext cx="766127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pt-BR" altLang="pt-BR" sz="800" dirty="0">
                <a:latin typeface="Century Gothic" panose="020B0502020202020204" pitchFamily="34" charset="0"/>
              </a:rPr>
              <a:t>Fonte: PROPP. Org.: DIPLAN/COPLAN/PROAP.</a:t>
            </a:r>
          </a:p>
        </p:txBody>
      </p:sp>
      <p:graphicFrame>
        <p:nvGraphicFramePr>
          <p:cNvPr id="13" name="Espaço Reservado para Conteúdo 12">
            <a:extLst>
              <a:ext uri="{FF2B5EF4-FFF2-40B4-BE49-F238E27FC236}">
                <a16:creationId xmlns:a16="http://schemas.microsoft.com/office/drawing/2014/main" id="{B9835B37-8A49-45F4-B88B-884C5C7B5952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30464800"/>
              </p:ext>
            </p:extLst>
          </p:nvPr>
        </p:nvGraphicFramePr>
        <p:xfrm>
          <a:off x="457200" y="2174875"/>
          <a:ext cx="7570788" cy="3774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868742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22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PRÓ-REITORIA DE ENSINO DE PÓS-GRADUAÇÃO E PESQUISA</a:t>
            </a:r>
            <a:endParaRPr lang="pt-BR" sz="22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7571184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rtlCol="0" anchor="ctr" anchorCtr="0"/>
          <a:lstStyle/>
          <a:p>
            <a:pPr>
              <a:defRPr/>
            </a:pPr>
            <a:r>
              <a:rPr lang="pt-BR" sz="14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Valor Total pago - Bolsas de Pós-Graduação Demanda Social CAPES em 2017 - por  Categoria e mês.</a:t>
            </a:r>
          </a:p>
        </p:txBody>
      </p:sp>
      <p:sp>
        <p:nvSpPr>
          <p:cNvPr id="4101" name="Retângulo 8"/>
          <p:cNvSpPr>
            <a:spLocks noChangeArrowheads="1"/>
          </p:cNvSpPr>
          <p:nvPr/>
        </p:nvSpPr>
        <p:spPr bwMode="auto">
          <a:xfrm>
            <a:off x="582613" y="6165850"/>
            <a:ext cx="766127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pt-BR" altLang="pt-BR" sz="800" dirty="0">
                <a:latin typeface="Century Gothic" panose="020B0502020202020204" pitchFamily="34" charset="0"/>
              </a:rPr>
              <a:t>Fonte: PROPP. Org.: DIPLAN/COPLAN/PROAP.</a:t>
            </a:r>
          </a:p>
        </p:txBody>
      </p:sp>
      <p:graphicFrame>
        <p:nvGraphicFramePr>
          <p:cNvPr id="7" name="Espaço Reservado para Conteúdo 6">
            <a:extLst>
              <a:ext uri="{FF2B5EF4-FFF2-40B4-BE49-F238E27FC236}">
                <a16:creationId xmlns:a16="http://schemas.microsoft.com/office/drawing/2014/main" id="{703E431D-A06E-47FA-8652-75544403D1EE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81696463"/>
              </p:ext>
            </p:extLst>
          </p:nvPr>
        </p:nvGraphicFramePr>
        <p:xfrm>
          <a:off x="457200" y="2174875"/>
          <a:ext cx="7571184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146165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22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PRÓ-REITORIA DE ENSINO DE PÓS-GRADUAÇÃO E PESQUISA</a:t>
            </a:r>
            <a:endParaRPr lang="pt-BR" sz="22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rtlCol="0" anchor="ctr" anchorCtr="0"/>
          <a:lstStyle/>
          <a:p>
            <a:pPr>
              <a:defRPr/>
            </a:pPr>
            <a:r>
              <a:rPr lang="pt-BR" sz="14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Número de Bolsas de Pós-Graduação (CNPq e </a:t>
            </a:r>
            <a:r>
              <a:rPr lang="pt-BR" sz="1400" dirty="0" err="1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Fundect</a:t>
            </a:r>
            <a:r>
              <a:rPr lang="pt-BR" sz="14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) em 2017.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rtlCol="0" anchor="ctr"/>
          <a:lstStyle/>
          <a:p>
            <a:pPr>
              <a:defRPr/>
            </a:pPr>
            <a:r>
              <a:rPr lang="pt-BR" sz="14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Número de Bolsas de Pós-Graduação (CNPq e </a:t>
            </a:r>
            <a:r>
              <a:rPr lang="pt-BR" sz="1400" dirty="0" err="1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Fundect</a:t>
            </a:r>
            <a:r>
              <a:rPr lang="pt-BR" sz="14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) em 2017, por Faculdade.</a:t>
            </a:r>
          </a:p>
        </p:txBody>
      </p:sp>
      <p:sp>
        <p:nvSpPr>
          <p:cNvPr id="4101" name="Retângulo 8"/>
          <p:cNvSpPr>
            <a:spLocks noChangeArrowheads="1"/>
          </p:cNvSpPr>
          <p:nvPr/>
        </p:nvSpPr>
        <p:spPr bwMode="auto">
          <a:xfrm>
            <a:off x="582613" y="6165850"/>
            <a:ext cx="766127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pt-BR" altLang="pt-BR" sz="800" dirty="0">
                <a:latin typeface="Century Gothic" panose="020B0502020202020204" pitchFamily="34" charset="0"/>
              </a:rPr>
              <a:t>Fonte: PROPP. Org.: DIPLAN/COPLAN/PROAP.</a:t>
            </a:r>
          </a:p>
        </p:txBody>
      </p:sp>
      <p:graphicFrame>
        <p:nvGraphicFramePr>
          <p:cNvPr id="9" name="Espaço Reservado para Conteúdo 8">
            <a:extLst>
              <a:ext uri="{FF2B5EF4-FFF2-40B4-BE49-F238E27FC236}">
                <a16:creationId xmlns:a16="http://schemas.microsoft.com/office/drawing/2014/main" id="{1900D24C-32FA-45D5-A135-005681B84877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Espaço Reservado para Conteúdo 10">
            <a:extLst>
              <a:ext uri="{FF2B5EF4-FFF2-40B4-BE49-F238E27FC236}">
                <a16:creationId xmlns:a16="http://schemas.microsoft.com/office/drawing/2014/main" id="{1C50243C-8FDD-45BC-A457-B392287D91C7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193631502"/>
              </p:ext>
            </p:extLst>
          </p:nvPr>
        </p:nvGraphicFramePr>
        <p:xfrm>
          <a:off x="4067944" y="2174875"/>
          <a:ext cx="4618856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694131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22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PRÓ-REITORIA DE ENSINO DE PÓS-GRADUAÇÃO E PESQUISA</a:t>
            </a:r>
            <a:endParaRPr lang="pt-BR" sz="22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199" y="1535113"/>
            <a:ext cx="7527603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rtlCol="0" anchor="ctr" anchorCtr="0"/>
          <a:lstStyle/>
          <a:p>
            <a:pPr>
              <a:defRPr/>
            </a:pPr>
            <a:r>
              <a:rPr lang="pt-BR" sz="14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Média mensal do número de Bolsas de Pós-Graduação (CAPES, CNPq, FUNDECT) - por Faculdade em 2017.</a:t>
            </a:r>
          </a:p>
        </p:txBody>
      </p:sp>
      <p:graphicFrame>
        <p:nvGraphicFramePr>
          <p:cNvPr id="7" name="Espaço Reservado para Conteúdo 6">
            <a:extLst>
              <a:ext uri="{FF2B5EF4-FFF2-40B4-BE49-F238E27FC236}">
                <a16:creationId xmlns:a16="http://schemas.microsoft.com/office/drawing/2014/main" id="{23B25605-3B90-4662-843D-2073FF447E6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10090497"/>
              </p:ext>
            </p:extLst>
          </p:nvPr>
        </p:nvGraphicFramePr>
        <p:xfrm>
          <a:off x="457200" y="2174875"/>
          <a:ext cx="7527602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tângulo 8">
            <a:extLst>
              <a:ext uri="{FF2B5EF4-FFF2-40B4-BE49-F238E27FC236}">
                <a16:creationId xmlns:a16="http://schemas.microsoft.com/office/drawing/2014/main" id="{8AFD5E57-89BE-4EE3-BC1D-FD898B9848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28" y="6309900"/>
            <a:ext cx="766127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pt-BR" altLang="pt-BR" sz="800" dirty="0">
                <a:latin typeface="Century Gothic" panose="020B0502020202020204" pitchFamily="34" charset="0"/>
              </a:rPr>
              <a:t>Fonte: COPG/PROPP e Unidades Acadêmicas. Org.: DIPLAN/COPLAN/PROAP.</a:t>
            </a:r>
          </a:p>
        </p:txBody>
      </p:sp>
    </p:spTree>
    <p:extLst>
      <p:ext uri="{BB962C8B-B14F-4D97-AF65-F5344CB8AC3E}">
        <p14:creationId xmlns:p14="http://schemas.microsoft.com/office/powerpoint/2010/main" val="10127636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22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PRÓ-REITORIA DE ENSINO DE PÓS-GRADUAÇÃO E PESQUISA</a:t>
            </a:r>
            <a:endParaRPr lang="pt-BR" sz="22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rtlCol="0" anchor="ctr" anchorCtr="0"/>
          <a:lstStyle/>
          <a:p>
            <a:pPr>
              <a:defRPr/>
            </a:pPr>
            <a:r>
              <a:rPr lang="pt-BR" sz="14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Evolução do número de cursos -  Residência.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rtlCol="0" anchor="ctr"/>
          <a:lstStyle/>
          <a:p>
            <a:pPr>
              <a:defRPr/>
            </a:pPr>
            <a:r>
              <a:rPr lang="pt-BR" sz="14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Indicadores da Residência Médica e Multiprofissional  -  2017.</a:t>
            </a:r>
          </a:p>
        </p:txBody>
      </p:sp>
      <p:graphicFrame>
        <p:nvGraphicFramePr>
          <p:cNvPr id="11" name="Espaço Reservado para Conteúdo 10">
            <a:extLst>
              <a:ext uri="{FF2B5EF4-FFF2-40B4-BE49-F238E27FC236}">
                <a16:creationId xmlns:a16="http://schemas.microsoft.com/office/drawing/2014/main" id="{78215F28-06CA-4575-9804-491F0B564339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67822246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Espaço Reservado para Conteúdo 12">
            <a:extLst>
              <a:ext uri="{FF2B5EF4-FFF2-40B4-BE49-F238E27FC236}">
                <a16:creationId xmlns:a16="http://schemas.microsoft.com/office/drawing/2014/main" id="{2D64D157-DF51-4CF7-8C42-327A5323521F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797434217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Retângulo 8">
            <a:extLst>
              <a:ext uri="{FF2B5EF4-FFF2-40B4-BE49-F238E27FC236}">
                <a16:creationId xmlns:a16="http://schemas.microsoft.com/office/drawing/2014/main" id="{B0103E50-D78A-4B57-B2B9-ADF3405227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28" y="6309900"/>
            <a:ext cx="766127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pt-BR" altLang="pt-BR" sz="800" dirty="0">
                <a:latin typeface="Century Gothic" panose="020B0502020202020204" pitchFamily="34" charset="0"/>
              </a:rPr>
              <a:t>Fonte: COPG/PROPP. Org.: DIPLAN/COPLAN/PROAP.</a:t>
            </a:r>
          </a:p>
        </p:txBody>
      </p:sp>
    </p:spTree>
    <p:extLst>
      <p:ext uri="{BB962C8B-B14F-4D97-AF65-F5344CB8AC3E}">
        <p14:creationId xmlns:p14="http://schemas.microsoft.com/office/powerpoint/2010/main" val="37302526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22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PRÓ-REITORIA DE ENSINO DE PÓS-GRADUAÇÃO E PESQUISA</a:t>
            </a:r>
            <a:endParaRPr lang="pt-BR" sz="22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rtlCol="0" anchor="ctr" anchorCtr="0"/>
          <a:lstStyle/>
          <a:p>
            <a:pPr>
              <a:defRPr/>
            </a:pPr>
            <a:r>
              <a:rPr lang="pt-BR" sz="14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Evolução das Vagas Ofertadas -  Residência.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rtlCol="0" anchor="ctr"/>
          <a:lstStyle/>
          <a:p>
            <a:pPr>
              <a:defRPr/>
            </a:pPr>
            <a:r>
              <a:rPr lang="pt-BR" sz="14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Evolução dos Ingressantes -  Residência.</a:t>
            </a:r>
          </a:p>
        </p:txBody>
      </p:sp>
      <p:sp>
        <p:nvSpPr>
          <p:cNvPr id="8" name="Retângulo 8">
            <a:extLst>
              <a:ext uri="{FF2B5EF4-FFF2-40B4-BE49-F238E27FC236}">
                <a16:creationId xmlns:a16="http://schemas.microsoft.com/office/drawing/2014/main" id="{B0103E50-D78A-4B57-B2B9-ADF3405227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28" y="6309900"/>
            <a:ext cx="766127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pt-BR" altLang="pt-BR" sz="800" dirty="0">
                <a:latin typeface="Century Gothic" panose="020B0502020202020204" pitchFamily="34" charset="0"/>
              </a:rPr>
              <a:t>Fonte: COPG/PROPP. Org.: DIPLAN/COPLAN/PROAP.</a:t>
            </a:r>
          </a:p>
        </p:txBody>
      </p:sp>
      <p:graphicFrame>
        <p:nvGraphicFramePr>
          <p:cNvPr id="9" name="Espaço Reservado para Conteúdo 8">
            <a:extLst>
              <a:ext uri="{FF2B5EF4-FFF2-40B4-BE49-F238E27FC236}">
                <a16:creationId xmlns:a16="http://schemas.microsoft.com/office/drawing/2014/main" id="{53FEE6B1-F1C7-49F4-8E9F-6CB8FA53B8D3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Espaço Reservado para Conteúdo 11">
            <a:extLst>
              <a:ext uri="{FF2B5EF4-FFF2-40B4-BE49-F238E27FC236}">
                <a16:creationId xmlns:a16="http://schemas.microsoft.com/office/drawing/2014/main" id="{336C1E08-B2E4-4CA1-B67D-C526B62410B3}"/>
              </a:ext>
            </a:extLst>
          </p:cNvPr>
          <p:cNvGraphicFramePr>
            <a:graphicFrameLocks noGrp="1"/>
          </p:cNvGraphicFramePr>
          <p:nvPr>
            <p:ph sz="quarter" idx="4"/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814317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22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PRÓ-REITORIA DE ENSINO DE PÓS-GRADUAÇÃO E PESQUISA</a:t>
            </a:r>
            <a:endParaRPr lang="pt-BR" sz="22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rtlCol="0" anchor="ctr" anchorCtr="0"/>
          <a:lstStyle/>
          <a:p>
            <a:pPr>
              <a:defRPr/>
            </a:pPr>
            <a:r>
              <a:rPr lang="pt-BR" sz="14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Evolução de matriculados -  Residência.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rtlCol="0" anchor="ctr"/>
          <a:lstStyle/>
          <a:p>
            <a:pPr>
              <a:defRPr/>
            </a:pPr>
            <a:r>
              <a:rPr lang="pt-BR" sz="14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Evolução de concluintes -  Residência.</a:t>
            </a:r>
          </a:p>
        </p:txBody>
      </p:sp>
      <p:sp>
        <p:nvSpPr>
          <p:cNvPr id="8" name="Retângulo 8">
            <a:extLst>
              <a:ext uri="{FF2B5EF4-FFF2-40B4-BE49-F238E27FC236}">
                <a16:creationId xmlns:a16="http://schemas.microsoft.com/office/drawing/2014/main" id="{B0103E50-D78A-4B57-B2B9-ADF3405227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28" y="6309900"/>
            <a:ext cx="766127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pt-BR" altLang="pt-BR" sz="800" dirty="0">
                <a:latin typeface="Century Gothic" panose="020B0502020202020204" pitchFamily="34" charset="0"/>
              </a:rPr>
              <a:t>Fonte: COPG/PROPP. Org.: DIPLAN/COPLAN/PROAP.</a:t>
            </a:r>
          </a:p>
        </p:txBody>
      </p:sp>
      <p:graphicFrame>
        <p:nvGraphicFramePr>
          <p:cNvPr id="10" name="Espaço Reservado para Conteúdo 9">
            <a:extLst>
              <a:ext uri="{FF2B5EF4-FFF2-40B4-BE49-F238E27FC236}">
                <a16:creationId xmlns:a16="http://schemas.microsoft.com/office/drawing/2014/main" id="{B7DFE192-5D8F-49C6-8F0F-2AE1A4DEC3D3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Espaço Reservado para Conteúdo 10">
            <a:extLst>
              <a:ext uri="{FF2B5EF4-FFF2-40B4-BE49-F238E27FC236}">
                <a16:creationId xmlns:a16="http://schemas.microsoft.com/office/drawing/2014/main" id="{D73AE0E4-FCFA-4630-983C-7595EF83960C}"/>
              </a:ext>
            </a:extLst>
          </p:cNvPr>
          <p:cNvGraphicFramePr>
            <a:graphicFrameLocks noGrp="1"/>
          </p:cNvGraphicFramePr>
          <p:nvPr>
            <p:ph sz="quarter" idx="4"/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670747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22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PRÓ-REITORIA DE ENSINO DE PÓS-GRADUAÇÃO E PESQUISA</a:t>
            </a:r>
            <a:endParaRPr lang="pt-BR" sz="22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rtlCol="0" anchor="ctr" anchorCtr="0"/>
          <a:lstStyle/>
          <a:p>
            <a:pPr>
              <a:defRPr/>
            </a:pPr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Histórico do número de bolsas de produtividade em pesquisa do CNPq, segundo área do conhecimento, por nível.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28234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rtlCol="0" anchor="ctr"/>
          <a:lstStyle/>
          <a:p>
            <a:pPr>
              <a:defRPr/>
            </a:pPr>
            <a:r>
              <a:rPr lang="pt-BR" sz="14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Histórico Número de Bolsas de Produtividade em Pesquisa do CNPq.</a:t>
            </a:r>
            <a:endParaRPr lang="pt-BR" sz="800" dirty="0">
              <a:solidFill>
                <a:schemeClr val="bg1"/>
              </a:solidFill>
              <a:latin typeface="Century Gothic" panose="020B0502020202020204" pitchFamily="34" charset="0"/>
              <a:cs typeface="Arial" pitchFamily="34" charset="0"/>
            </a:endParaRPr>
          </a:p>
        </p:txBody>
      </p:sp>
      <p:sp>
        <p:nvSpPr>
          <p:cNvPr id="4101" name="Retângulo 8"/>
          <p:cNvSpPr>
            <a:spLocks noChangeArrowheads="1"/>
          </p:cNvSpPr>
          <p:nvPr/>
        </p:nvSpPr>
        <p:spPr bwMode="auto">
          <a:xfrm>
            <a:off x="582613" y="6165850"/>
            <a:ext cx="766127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pt-BR" altLang="pt-BR" sz="800" dirty="0">
                <a:latin typeface="Century Gothic" panose="020B0502020202020204" pitchFamily="34" charset="0"/>
              </a:rPr>
              <a:t>Fonte: COPQ/PROPP. Org.: DIPLAN/COPLAN/PROAP.</a:t>
            </a:r>
          </a:p>
        </p:txBody>
      </p:sp>
      <p:graphicFrame>
        <p:nvGraphicFramePr>
          <p:cNvPr id="11" name="Espaço Reservado para Conteúdo 10">
            <a:extLst>
              <a:ext uri="{FF2B5EF4-FFF2-40B4-BE49-F238E27FC236}">
                <a16:creationId xmlns:a16="http://schemas.microsoft.com/office/drawing/2014/main" id="{11BDD4D5-226D-4B11-B3EC-6CEFED994EE5}"/>
              </a:ext>
            </a:extLst>
          </p:cNvPr>
          <p:cNvGraphicFramePr>
            <a:graphicFrameLocks noGrp="1"/>
          </p:cNvGraphicFramePr>
          <p:nvPr>
            <p:ph sz="quarter" idx="4"/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Espaço Reservado para Conteúdo 12">
            <a:extLst>
              <a:ext uri="{FF2B5EF4-FFF2-40B4-BE49-F238E27FC236}">
                <a16:creationId xmlns:a16="http://schemas.microsoft.com/office/drawing/2014/main" id="{20CF6479-A3E4-4843-A6A1-AA2B80499C20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391563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22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PRÓ-REITORIA DE ENSINO DE PÓS-GRADUAÇÃO E PESQUISA</a:t>
            </a:r>
            <a:endParaRPr lang="pt-BR" sz="22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323527" y="1535113"/>
            <a:ext cx="7901263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rtlCol="0" anchor="ctr" anchorCtr="0"/>
          <a:lstStyle/>
          <a:p>
            <a:pPr>
              <a:defRPr/>
            </a:pPr>
            <a:r>
              <a:rPr lang="pt-BR" sz="14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Histórico do número de Projetos de Pesquisa da UFGD.</a:t>
            </a:r>
          </a:p>
        </p:txBody>
      </p:sp>
      <p:sp>
        <p:nvSpPr>
          <p:cNvPr id="4101" name="Retângulo 8"/>
          <p:cNvSpPr>
            <a:spLocks noChangeArrowheads="1"/>
          </p:cNvSpPr>
          <p:nvPr/>
        </p:nvSpPr>
        <p:spPr bwMode="auto">
          <a:xfrm>
            <a:off x="303853" y="3481640"/>
            <a:ext cx="766127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pt-BR" altLang="pt-BR" sz="800" dirty="0">
                <a:latin typeface="Century Gothic" panose="020B0502020202020204" pitchFamily="34" charset="0"/>
              </a:rPr>
              <a:t>Fonte: COPQ/PROPP. Org.: DIPLAN/COPLAN/PROAP.</a:t>
            </a:r>
          </a:p>
          <a:p>
            <a:pPr eaLnBrk="1" hangingPunct="1"/>
            <a:r>
              <a:rPr lang="pt-BR" altLang="pt-BR" sz="800" dirty="0">
                <a:latin typeface="Century Gothic" panose="020B0502020202020204" pitchFamily="34" charset="0"/>
              </a:rPr>
              <a:t>Notas: </a:t>
            </a:r>
          </a:p>
          <a:p>
            <a:pPr eaLnBrk="1" hangingPunct="1"/>
            <a:r>
              <a:rPr lang="pt-BR" altLang="pt-BR" sz="800" dirty="0">
                <a:latin typeface="Century Gothic" panose="020B0502020202020204" pitchFamily="34" charset="0"/>
              </a:rPr>
              <a:t>*Nos projetos em andamento foram considerados todos os projetos ativos em 31/12/2017.</a:t>
            </a:r>
          </a:p>
          <a:p>
            <a:pPr eaLnBrk="1" hangingPunct="1"/>
            <a:r>
              <a:rPr lang="pt-BR" altLang="pt-BR" sz="800" dirty="0">
                <a:latin typeface="Century Gothic" panose="020B0502020202020204" pitchFamily="34" charset="0"/>
              </a:rPr>
              <a:t>** Os projetos pendentes referem-se aqueles cuja vigência terminou no exercício de referência, mas que até 31/12 não havia chegado à PROPP o pedido de prorrogação ou o relatório final de conclusão.</a:t>
            </a:r>
          </a:p>
          <a:p>
            <a:pPr eaLnBrk="1" hangingPunct="1"/>
            <a:r>
              <a:rPr lang="pt-BR" altLang="pt-BR" sz="800" dirty="0">
                <a:latin typeface="Century Gothic" panose="020B0502020202020204" pitchFamily="34" charset="0"/>
              </a:rPr>
              <a:t>*** São considerados projetos concluídos somente aqueles que entregaram o relatório final da execução do projeto.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endParaRPr lang="pt-BR" altLang="pt-BR" sz="800" dirty="0">
              <a:latin typeface="Century Gothic" panose="020B0502020202020204" pitchFamily="34" charset="0"/>
            </a:endParaRP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FC6B0E07-06BE-47AB-B1AA-534E5AD7FDC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323528" y="2160209"/>
            <a:ext cx="7901263" cy="1216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7512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22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PRÓ-REITORIA DE ENSINO DE PÓS-GRADUAÇÃO E PESQUISA</a:t>
            </a:r>
            <a:endParaRPr lang="pt-BR" sz="22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76200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rtlCol="0" anchor="ctr" anchorCtr="0"/>
          <a:lstStyle/>
          <a:p>
            <a:pPr>
              <a:defRPr/>
            </a:pPr>
            <a:r>
              <a:rPr lang="pt-BR" sz="14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Histórico Grupos de Pesquisa segundo área do conhecimento.</a:t>
            </a:r>
          </a:p>
        </p:txBody>
      </p:sp>
      <p:sp>
        <p:nvSpPr>
          <p:cNvPr id="4101" name="Retângulo 8"/>
          <p:cNvSpPr>
            <a:spLocks noChangeArrowheads="1"/>
          </p:cNvSpPr>
          <p:nvPr/>
        </p:nvSpPr>
        <p:spPr bwMode="auto">
          <a:xfrm>
            <a:off x="582613" y="6165850"/>
            <a:ext cx="766127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pt-BR" altLang="pt-BR" sz="800" dirty="0">
                <a:latin typeface="Century Gothic" panose="020B0502020202020204" pitchFamily="34" charset="0"/>
              </a:rPr>
              <a:t>Fonte: COPQ/PROPP. Org.: DIPLAN/COPLAN/PROAP.</a:t>
            </a:r>
          </a:p>
        </p:txBody>
      </p:sp>
      <p:graphicFrame>
        <p:nvGraphicFramePr>
          <p:cNvPr id="6" name="Espaço Reservado para Conteúdo 5">
            <a:extLst>
              <a:ext uri="{FF2B5EF4-FFF2-40B4-BE49-F238E27FC236}">
                <a16:creationId xmlns:a16="http://schemas.microsoft.com/office/drawing/2014/main" id="{A473C8B2-21A1-4C85-95E1-9D1B787833EB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76200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72036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22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PRÓ-REITORIA DE ENSINO DE PÓS-GRADUAÇÃO E PESQUISA</a:t>
            </a: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rtlCol="0" anchor="ctr" anchorCtr="0"/>
          <a:lstStyle/>
          <a:p>
            <a:pPr>
              <a:defRPr/>
            </a:pPr>
            <a:r>
              <a:rPr lang="pt-BR" sz="14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Evolução de vagas ofertadas na Pós-Graduação (Total).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rtlCol="0" anchor="ctr"/>
          <a:lstStyle/>
          <a:p>
            <a:pPr>
              <a:defRPr/>
            </a:pPr>
            <a:r>
              <a:rPr lang="pt-BR" sz="14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Evolução de ingressantes na Pós-Graduação (Total).</a:t>
            </a:r>
          </a:p>
        </p:txBody>
      </p:sp>
      <p:graphicFrame>
        <p:nvGraphicFramePr>
          <p:cNvPr id="11" name="Espaço Reservado para Conteúdo 10">
            <a:extLst>
              <a:ext uri="{FF2B5EF4-FFF2-40B4-BE49-F238E27FC236}">
                <a16:creationId xmlns:a16="http://schemas.microsoft.com/office/drawing/2014/main" id="{8A86B725-023F-40E9-952C-54797DFD3882}"/>
              </a:ext>
            </a:extLst>
          </p:cNvPr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Espaço Reservado para Conteúdo 12">
            <a:extLst>
              <a:ext uri="{FF2B5EF4-FFF2-40B4-BE49-F238E27FC236}">
                <a16:creationId xmlns:a16="http://schemas.microsoft.com/office/drawing/2014/main" id="{06CDAFFC-D793-407A-9CB2-2570BA459436}"/>
              </a:ext>
            </a:extLst>
          </p:cNvPr>
          <p:cNvGraphicFramePr>
            <a:graphicFrameLocks noGrp="1"/>
          </p:cNvGraphicFramePr>
          <p:nvPr>
            <p:ph sz="quarter" idx="4"/>
            <p:extLst/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Retângulo 8">
            <a:extLst>
              <a:ext uri="{FF2B5EF4-FFF2-40B4-BE49-F238E27FC236}">
                <a16:creationId xmlns:a16="http://schemas.microsoft.com/office/drawing/2014/main" id="{6305EA8B-153E-4B89-8523-3CD3DA6085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28" y="6309900"/>
            <a:ext cx="766127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pt-BR" altLang="pt-BR" sz="800" dirty="0">
                <a:latin typeface="Century Gothic" panose="020B0502020202020204" pitchFamily="34" charset="0"/>
              </a:rPr>
              <a:t>Fonte: COPG/PROPP. Org.: DIPLAN/COPLAN/PROAP.</a:t>
            </a:r>
          </a:p>
        </p:txBody>
      </p:sp>
    </p:spTree>
    <p:extLst>
      <p:ext uri="{BB962C8B-B14F-4D97-AF65-F5344CB8AC3E}">
        <p14:creationId xmlns:p14="http://schemas.microsoft.com/office/powerpoint/2010/main" val="26327325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22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PRÓ-REITORIA DE ENSINO DE PÓS-GRADUAÇÃO E PESQUISA</a:t>
            </a:r>
            <a:endParaRPr lang="pt-BR" sz="22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7427168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rtlCol="0" anchor="ctr" anchorCtr="0"/>
          <a:lstStyle/>
          <a:p>
            <a:pPr>
              <a:defRPr/>
            </a:pPr>
            <a:r>
              <a:rPr lang="pt-BR" sz="14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Histórico do número de bolsas de produtividade em pesquisa do CNPq, segundo área do conhecimento.</a:t>
            </a:r>
          </a:p>
        </p:txBody>
      </p:sp>
      <p:sp>
        <p:nvSpPr>
          <p:cNvPr id="4101" name="Retângulo 8"/>
          <p:cNvSpPr>
            <a:spLocks noChangeArrowheads="1"/>
          </p:cNvSpPr>
          <p:nvPr/>
        </p:nvSpPr>
        <p:spPr bwMode="auto">
          <a:xfrm>
            <a:off x="582613" y="6165850"/>
            <a:ext cx="766127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pt-BR" altLang="pt-BR" sz="800" dirty="0">
                <a:latin typeface="Century Gothic" panose="020B0502020202020204" pitchFamily="34" charset="0"/>
              </a:rPr>
              <a:t>Fonte: COPQ/PROPP. Org.: DIPLAN/COPLAN/PROAP.</a:t>
            </a:r>
          </a:p>
        </p:txBody>
      </p:sp>
      <p:graphicFrame>
        <p:nvGraphicFramePr>
          <p:cNvPr id="6" name="Espaço Reservado para Conteúdo 5">
            <a:extLst>
              <a:ext uri="{FF2B5EF4-FFF2-40B4-BE49-F238E27FC236}">
                <a16:creationId xmlns:a16="http://schemas.microsoft.com/office/drawing/2014/main" id="{12B573E2-99E2-4531-A5D9-77CD0AF9E5CE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62886501"/>
              </p:ext>
            </p:extLst>
          </p:nvPr>
        </p:nvGraphicFramePr>
        <p:xfrm>
          <a:off x="457200" y="2174875"/>
          <a:ext cx="742716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151471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22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PRÓ-REITORIA DE ENSINO DE PÓS-GRADUAÇÃO E PESQUISA</a:t>
            </a:r>
            <a:endParaRPr lang="pt-BR" sz="22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735516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rtlCol="0" anchor="ctr" anchorCtr="0"/>
          <a:lstStyle/>
          <a:p>
            <a:pPr>
              <a:defRPr/>
            </a:pPr>
            <a:r>
              <a:rPr lang="pt-BR" sz="14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Número de afastamentos concedidos para servidores cursarem curso de Pós-Graduação.</a:t>
            </a:r>
          </a:p>
        </p:txBody>
      </p:sp>
      <p:graphicFrame>
        <p:nvGraphicFramePr>
          <p:cNvPr id="8" name="Espaço Reservado para Conteúdo 7">
            <a:extLst>
              <a:ext uri="{FF2B5EF4-FFF2-40B4-BE49-F238E27FC236}">
                <a16:creationId xmlns:a16="http://schemas.microsoft.com/office/drawing/2014/main" id="{41196602-0352-4B15-A114-4C75091252F9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3466726"/>
              </p:ext>
            </p:extLst>
          </p:nvPr>
        </p:nvGraphicFramePr>
        <p:xfrm>
          <a:off x="457200" y="2174875"/>
          <a:ext cx="735516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Retângulo 8">
            <a:extLst>
              <a:ext uri="{FF2B5EF4-FFF2-40B4-BE49-F238E27FC236}">
                <a16:creationId xmlns:a16="http://schemas.microsoft.com/office/drawing/2014/main" id="{2340DF11-7214-4AFF-A018-BDF1814955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28" y="6309900"/>
            <a:ext cx="766127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pt-BR" altLang="pt-BR" sz="800" dirty="0">
                <a:latin typeface="Century Gothic" panose="020B0502020202020204" pitchFamily="34" charset="0"/>
              </a:rPr>
              <a:t>Fonte: COPG/PROPP. Org.: DIPLAN/COPLAN/PROAP.</a:t>
            </a:r>
          </a:p>
        </p:txBody>
      </p:sp>
    </p:spTree>
    <p:extLst>
      <p:ext uri="{BB962C8B-B14F-4D97-AF65-F5344CB8AC3E}">
        <p14:creationId xmlns:p14="http://schemas.microsoft.com/office/powerpoint/2010/main" val="1336543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22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PRÓ-REITORIA DE ENSINO DE PÓS-GRADUAÇÃO E PESQUISA</a:t>
            </a:r>
            <a:endParaRPr lang="pt-BR" sz="22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rtlCol="0" anchor="ctr" anchorCtr="0"/>
          <a:lstStyle/>
          <a:p>
            <a:pPr>
              <a:defRPr/>
            </a:pPr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Número de afastamentos concedidos para servidores (docentes) cursarem curso de Pós-Graduação (2004-2017).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rtlCol="0" anchor="ctr"/>
          <a:lstStyle/>
          <a:p>
            <a:pPr>
              <a:defRPr/>
            </a:pPr>
            <a:r>
              <a:rPr lang="pt-BR" sz="12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Número de afastamentos concedidos para servidores (técnicos-administrativos) cursarem curso de Pós-Graduação (2004-2017).</a:t>
            </a:r>
          </a:p>
        </p:txBody>
      </p:sp>
      <p:graphicFrame>
        <p:nvGraphicFramePr>
          <p:cNvPr id="9" name="Espaço Reservado para Conteúdo 8">
            <a:extLst>
              <a:ext uri="{FF2B5EF4-FFF2-40B4-BE49-F238E27FC236}">
                <a16:creationId xmlns:a16="http://schemas.microsoft.com/office/drawing/2014/main" id="{B61BA140-6726-4DC2-B202-10F48F105217}"/>
              </a:ext>
            </a:extLst>
          </p:cNvPr>
          <p:cNvGraphicFramePr>
            <a:graphicFrameLocks noGrp="1"/>
          </p:cNvGraphicFramePr>
          <p:nvPr>
            <p:ph sz="quarter" idx="4"/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Retângulo 8">
            <a:extLst>
              <a:ext uri="{FF2B5EF4-FFF2-40B4-BE49-F238E27FC236}">
                <a16:creationId xmlns:a16="http://schemas.microsoft.com/office/drawing/2014/main" id="{2340DF11-7214-4AFF-A018-BDF1814955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28" y="6309900"/>
            <a:ext cx="766127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pt-BR" altLang="pt-BR" sz="800" dirty="0">
                <a:latin typeface="Century Gothic" panose="020B0502020202020204" pitchFamily="34" charset="0"/>
              </a:rPr>
              <a:t>Fonte: COPG/PROPP. Org.: DIPLAN/COPLAN/PROAP.</a:t>
            </a:r>
          </a:p>
        </p:txBody>
      </p:sp>
      <p:graphicFrame>
        <p:nvGraphicFramePr>
          <p:cNvPr id="11" name="Espaço Reservado para Conteúdo 10">
            <a:extLst>
              <a:ext uri="{FF2B5EF4-FFF2-40B4-BE49-F238E27FC236}">
                <a16:creationId xmlns:a16="http://schemas.microsoft.com/office/drawing/2014/main" id="{F64A8E08-76E7-4A35-892A-B139851BAA42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978200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22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PRÓ-REITORIA DE ENSINO DE PÓS-GRADUAÇÃO E PESQUISA</a:t>
            </a:r>
            <a:endParaRPr lang="pt-BR" sz="22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699512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rtlCol="0" anchor="ctr" anchorCtr="0"/>
          <a:lstStyle/>
          <a:p>
            <a:pPr>
              <a:defRPr/>
            </a:pPr>
            <a:r>
              <a:rPr lang="pt-BR" sz="14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Número de afastamentos concedidos para servidores cursarem curso de Pós-Graduação - por Titulação.</a:t>
            </a:r>
          </a:p>
        </p:txBody>
      </p:sp>
      <p:graphicFrame>
        <p:nvGraphicFramePr>
          <p:cNvPr id="6" name="Espaço Reservado para Conteúdo 5">
            <a:extLst>
              <a:ext uri="{FF2B5EF4-FFF2-40B4-BE49-F238E27FC236}">
                <a16:creationId xmlns:a16="http://schemas.microsoft.com/office/drawing/2014/main" id="{9057B782-9A0C-4647-B399-51FAFE5C17A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9458342"/>
              </p:ext>
            </p:extLst>
          </p:nvPr>
        </p:nvGraphicFramePr>
        <p:xfrm>
          <a:off x="457200" y="2174875"/>
          <a:ext cx="699452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tângulo 8">
            <a:extLst>
              <a:ext uri="{FF2B5EF4-FFF2-40B4-BE49-F238E27FC236}">
                <a16:creationId xmlns:a16="http://schemas.microsoft.com/office/drawing/2014/main" id="{3357BC1F-E8B6-4B20-A3A2-9087ADDF0F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28" y="6309900"/>
            <a:ext cx="766127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pt-BR" altLang="pt-BR" sz="800" dirty="0">
                <a:latin typeface="Century Gothic" panose="020B0502020202020204" pitchFamily="34" charset="0"/>
              </a:rPr>
              <a:t>Fonte: COPG/PROPP. Org.: DIPLAN/COPLAN/PROAP.</a:t>
            </a:r>
          </a:p>
        </p:txBody>
      </p:sp>
    </p:spTree>
    <p:extLst>
      <p:ext uri="{BB962C8B-B14F-4D97-AF65-F5344CB8AC3E}">
        <p14:creationId xmlns:p14="http://schemas.microsoft.com/office/powerpoint/2010/main" val="7459525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22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PRÓ-REITORIA DE ENSINO DE PÓS-GRADUAÇÃO E PESQUISA</a:t>
            </a:r>
            <a:endParaRPr lang="pt-BR" sz="22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699512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rtlCol="0" anchor="ctr" anchorCtr="0"/>
          <a:lstStyle/>
          <a:p>
            <a:pPr>
              <a:defRPr/>
            </a:pPr>
            <a:r>
              <a:rPr lang="pt-BR" sz="14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Número de afastamentos concedidos para servidores cursarem curso de Pós-Graduação (2004-2017)- por Lotação.</a:t>
            </a:r>
          </a:p>
        </p:txBody>
      </p:sp>
      <p:graphicFrame>
        <p:nvGraphicFramePr>
          <p:cNvPr id="6" name="Espaço Reservado para Conteúdo 5">
            <a:extLst>
              <a:ext uri="{FF2B5EF4-FFF2-40B4-BE49-F238E27FC236}">
                <a16:creationId xmlns:a16="http://schemas.microsoft.com/office/drawing/2014/main" id="{C6D50768-4B79-4339-89A3-79786AB9CF88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70299828"/>
              </p:ext>
            </p:extLst>
          </p:nvPr>
        </p:nvGraphicFramePr>
        <p:xfrm>
          <a:off x="457200" y="2174875"/>
          <a:ext cx="699452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tângulo 8">
            <a:extLst>
              <a:ext uri="{FF2B5EF4-FFF2-40B4-BE49-F238E27FC236}">
                <a16:creationId xmlns:a16="http://schemas.microsoft.com/office/drawing/2014/main" id="{C526647A-1E4C-4C77-95CA-FECEB9F35F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28" y="6309900"/>
            <a:ext cx="766127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pt-BR" altLang="pt-BR" sz="800" dirty="0">
                <a:latin typeface="Century Gothic" panose="020B0502020202020204" pitchFamily="34" charset="0"/>
              </a:rPr>
              <a:t>Fonte: COPG/PROPP. Org.: DIPLAN/COPLAN/PROAP.</a:t>
            </a:r>
          </a:p>
        </p:txBody>
      </p:sp>
    </p:spTree>
    <p:extLst>
      <p:ext uri="{BB962C8B-B14F-4D97-AF65-F5344CB8AC3E}">
        <p14:creationId xmlns:p14="http://schemas.microsoft.com/office/powerpoint/2010/main" val="2721163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22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PRÓ-REITORIA DE ENSINO DE PÓS-GRADUAÇÃO E PESQUISA</a:t>
            </a:r>
            <a:endParaRPr lang="pt-BR" sz="22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rtlCol="0" anchor="ctr" anchorCtr="0"/>
          <a:lstStyle/>
          <a:p>
            <a:pPr>
              <a:defRPr/>
            </a:pPr>
            <a:r>
              <a:rPr lang="pt-BR" sz="14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Evolução de concluintes/titulados na Pós-Graduação (Total).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rtlCol="0" anchor="ctr"/>
          <a:lstStyle/>
          <a:p>
            <a:pPr>
              <a:defRPr/>
            </a:pPr>
            <a:r>
              <a:rPr lang="pt-BR" sz="14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Evolução de matriculados 1º semestre na Pós-Graduação (Total).</a:t>
            </a:r>
          </a:p>
        </p:txBody>
      </p:sp>
      <p:graphicFrame>
        <p:nvGraphicFramePr>
          <p:cNvPr id="10" name="Espaço Reservado para Conteúdo 9">
            <a:extLst>
              <a:ext uri="{FF2B5EF4-FFF2-40B4-BE49-F238E27FC236}">
                <a16:creationId xmlns:a16="http://schemas.microsoft.com/office/drawing/2014/main" id="{39C16339-A5F4-467E-8E4D-CA1D2DD3E236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54406805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Espaço Reservado para Conteúdo 11">
            <a:extLst>
              <a:ext uri="{FF2B5EF4-FFF2-40B4-BE49-F238E27FC236}">
                <a16:creationId xmlns:a16="http://schemas.microsoft.com/office/drawing/2014/main" id="{3C3FFBCE-08E1-42F0-82EE-1D687A5CF8E5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010321678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Retângulo 8">
            <a:extLst>
              <a:ext uri="{FF2B5EF4-FFF2-40B4-BE49-F238E27FC236}">
                <a16:creationId xmlns:a16="http://schemas.microsoft.com/office/drawing/2014/main" id="{672F3EDB-647D-4121-8838-184DE375E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28" y="6309900"/>
            <a:ext cx="766127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pt-BR" altLang="pt-BR" sz="800" dirty="0">
                <a:latin typeface="Century Gothic" panose="020B0502020202020204" pitchFamily="34" charset="0"/>
              </a:rPr>
              <a:t>Fonte: COPG/PROPP. Org.: DIPLAN/COPLAN/PROAP.</a:t>
            </a:r>
          </a:p>
        </p:txBody>
      </p:sp>
    </p:spTree>
    <p:extLst>
      <p:ext uri="{BB962C8B-B14F-4D97-AF65-F5344CB8AC3E}">
        <p14:creationId xmlns:p14="http://schemas.microsoft.com/office/powerpoint/2010/main" val="521448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22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PRÓ-REITORIA DE ENSINO DE PÓS-GRADUAÇÃO E PESQUISA</a:t>
            </a:r>
            <a:endParaRPr lang="pt-BR" sz="22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rtlCol="0" anchor="ctr" anchorCtr="0"/>
          <a:lstStyle/>
          <a:p>
            <a:pPr>
              <a:defRPr/>
            </a:pPr>
            <a:r>
              <a:rPr lang="pt-BR" sz="14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Número de matrículas 1º semestre  na Pós-Graduação (Total) em 2006.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rtlCol="0" anchor="ctr"/>
          <a:lstStyle/>
          <a:p>
            <a:pPr>
              <a:defRPr/>
            </a:pPr>
            <a:endParaRPr lang="pt-BR" sz="1400" dirty="0">
              <a:solidFill>
                <a:schemeClr val="bg1"/>
              </a:solidFill>
              <a:latin typeface="Century Gothic" panose="020B0502020202020204" pitchFamily="34" charset="0"/>
              <a:cs typeface="Arial" pitchFamily="34" charset="0"/>
            </a:endParaRPr>
          </a:p>
          <a:p>
            <a:pPr>
              <a:defRPr/>
            </a:pPr>
            <a:r>
              <a:rPr lang="pt-BR" sz="14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Número de matrículas 1º semestre na Pós-Graduação (Total) em 2017.</a:t>
            </a:r>
          </a:p>
          <a:p>
            <a:pPr>
              <a:defRPr/>
            </a:pPr>
            <a:endParaRPr lang="pt-BR" sz="1400" dirty="0">
              <a:solidFill>
                <a:schemeClr val="bg1"/>
              </a:solidFill>
              <a:latin typeface="Century Gothic" panose="020B0502020202020204" pitchFamily="34" charset="0"/>
              <a:cs typeface="Arial" pitchFamily="34" charset="0"/>
            </a:endParaRPr>
          </a:p>
        </p:txBody>
      </p:sp>
      <p:graphicFrame>
        <p:nvGraphicFramePr>
          <p:cNvPr id="14" name="Espaço Reservado para Conteúdo 13">
            <a:extLst>
              <a:ext uri="{FF2B5EF4-FFF2-40B4-BE49-F238E27FC236}">
                <a16:creationId xmlns:a16="http://schemas.microsoft.com/office/drawing/2014/main" id="{DD84F770-6BE8-4F0A-9509-451ADD69EB15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Espaço Reservado para Conteúdo 14">
            <a:extLst>
              <a:ext uri="{FF2B5EF4-FFF2-40B4-BE49-F238E27FC236}">
                <a16:creationId xmlns:a16="http://schemas.microsoft.com/office/drawing/2014/main" id="{991464E6-7811-451B-85E6-6A6477AE1C42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641409556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Retângulo 8">
            <a:extLst>
              <a:ext uri="{FF2B5EF4-FFF2-40B4-BE49-F238E27FC236}">
                <a16:creationId xmlns:a16="http://schemas.microsoft.com/office/drawing/2014/main" id="{680F9912-A0D6-4F05-A7A0-F19E70BABE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28" y="6309900"/>
            <a:ext cx="766127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pt-BR" altLang="pt-BR" sz="800" dirty="0">
                <a:latin typeface="Century Gothic" panose="020B0502020202020204" pitchFamily="34" charset="0"/>
              </a:rPr>
              <a:t>Fonte: COPG/PROPP. Org.: DIPLAN/COPLAN/PROAP.</a:t>
            </a:r>
          </a:p>
        </p:txBody>
      </p:sp>
    </p:spTree>
    <p:extLst>
      <p:ext uri="{BB962C8B-B14F-4D97-AF65-F5344CB8AC3E}">
        <p14:creationId xmlns:p14="http://schemas.microsoft.com/office/powerpoint/2010/main" val="1632868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22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PRÓ-REITORIA DE ENSINO DE PÓS-GRADUAÇÃO E PESQUISA</a:t>
            </a:r>
            <a:endParaRPr lang="pt-BR" sz="22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582612" y="1556792"/>
            <a:ext cx="6869707" cy="61808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rtlCol="0" anchor="ctr" anchorCtr="0"/>
          <a:lstStyle/>
          <a:p>
            <a:r>
              <a:rPr lang="pt-BR" sz="16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Indicadores da Pós Graduação Stricto Sensu (Total 2017).</a:t>
            </a:r>
          </a:p>
        </p:txBody>
      </p:sp>
      <p:graphicFrame>
        <p:nvGraphicFramePr>
          <p:cNvPr id="8" name="Espaço Reservado para Conteúdo 7">
            <a:extLst>
              <a:ext uri="{FF2B5EF4-FFF2-40B4-BE49-F238E27FC236}">
                <a16:creationId xmlns:a16="http://schemas.microsoft.com/office/drawing/2014/main" id="{C752C619-F338-45A1-BA3C-ED02ABBD1D01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582613" y="2314575"/>
          <a:ext cx="6869112" cy="3811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tângulo 8">
            <a:extLst>
              <a:ext uri="{FF2B5EF4-FFF2-40B4-BE49-F238E27FC236}">
                <a16:creationId xmlns:a16="http://schemas.microsoft.com/office/drawing/2014/main" id="{A0BE5824-B096-457E-8A5E-A3366F4A11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28" y="6309900"/>
            <a:ext cx="766127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pt-BR" altLang="pt-BR" sz="800" dirty="0">
                <a:latin typeface="Century Gothic" panose="020B0502020202020204" pitchFamily="34" charset="0"/>
              </a:rPr>
              <a:t>Fonte: COPG/PROPP. Org.: DIPLAN/COPLAN/PROAP.</a:t>
            </a:r>
          </a:p>
        </p:txBody>
      </p:sp>
    </p:spTree>
    <p:extLst>
      <p:ext uri="{BB962C8B-B14F-4D97-AF65-F5344CB8AC3E}">
        <p14:creationId xmlns:p14="http://schemas.microsoft.com/office/powerpoint/2010/main" val="3411939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22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PRÓ-REITORIA DE ENSINO DE PÓS-GRADUAÇÃO E PESQUISA</a:t>
            </a:r>
            <a:endParaRPr lang="pt-BR" sz="22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rtlCol="0" anchor="ctr" anchorCtr="0"/>
          <a:lstStyle/>
          <a:p>
            <a:pPr>
              <a:defRPr/>
            </a:pPr>
            <a:r>
              <a:rPr lang="pt-BR" sz="14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Indicadores da Pós Graduação Stricto Sensu - Doutorado 2017.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rtlCol="0" anchor="ctr"/>
          <a:lstStyle/>
          <a:p>
            <a:pPr>
              <a:defRPr/>
            </a:pPr>
            <a:r>
              <a:rPr lang="pt-BR" sz="14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Indicadores da Pós Graduação Stricto Sensu – Mestrado 2017.</a:t>
            </a:r>
          </a:p>
        </p:txBody>
      </p:sp>
      <p:graphicFrame>
        <p:nvGraphicFramePr>
          <p:cNvPr id="11" name="Espaço Reservado para Conteúdo 10">
            <a:extLst>
              <a:ext uri="{FF2B5EF4-FFF2-40B4-BE49-F238E27FC236}">
                <a16:creationId xmlns:a16="http://schemas.microsoft.com/office/drawing/2014/main" id="{9CFA3372-AC1C-458D-80AA-66FAEAF80DC4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32293768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Espaço Reservado para Conteúdo 12">
            <a:extLst>
              <a:ext uri="{FF2B5EF4-FFF2-40B4-BE49-F238E27FC236}">
                <a16:creationId xmlns:a16="http://schemas.microsoft.com/office/drawing/2014/main" id="{59AAA786-0C07-49EF-8A55-540011E9816F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878053864"/>
              </p:ext>
            </p:extLst>
          </p:nvPr>
        </p:nvGraphicFramePr>
        <p:xfrm>
          <a:off x="4397716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Retângulo 8">
            <a:extLst>
              <a:ext uri="{FF2B5EF4-FFF2-40B4-BE49-F238E27FC236}">
                <a16:creationId xmlns:a16="http://schemas.microsoft.com/office/drawing/2014/main" id="{7EFD0EC5-5EBD-4274-B12A-C9366DA53E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28" y="6309900"/>
            <a:ext cx="766127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pt-BR" altLang="pt-BR" sz="800" dirty="0">
                <a:latin typeface="Century Gothic" panose="020B0502020202020204" pitchFamily="34" charset="0"/>
              </a:rPr>
              <a:t>Fonte: COPG/PROPP. Org.: DIPLAN/COPLAN/PROAP.</a:t>
            </a:r>
          </a:p>
        </p:txBody>
      </p:sp>
    </p:spTree>
    <p:extLst>
      <p:ext uri="{BB962C8B-B14F-4D97-AF65-F5344CB8AC3E}">
        <p14:creationId xmlns:p14="http://schemas.microsoft.com/office/powerpoint/2010/main" val="1028390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22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PRÓ-REITORIA DE ENSINO DE PÓS-GRADUAÇÃO E PESQUISA</a:t>
            </a:r>
            <a:endParaRPr lang="pt-BR" sz="22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199" y="1535113"/>
            <a:ext cx="7527603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rtlCol="0" anchor="ctr" anchorCtr="0"/>
          <a:lstStyle/>
          <a:p>
            <a:pPr>
              <a:defRPr/>
            </a:pPr>
            <a:r>
              <a:rPr lang="pt-BR" sz="14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Evolução Vagas Ofertadas Programas de Pós- Graduação Stricto Sensu (Total).</a:t>
            </a:r>
          </a:p>
        </p:txBody>
      </p:sp>
      <p:graphicFrame>
        <p:nvGraphicFramePr>
          <p:cNvPr id="11" name="Espaço Reservado para Conteúdo 10">
            <a:extLst>
              <a:ext uri="{FF2B5EF4-FFF2-40B4-BE49-F238E27FC236}">
                <a16:creationId xmlns:a16="http://schemas.microsoft.com/office/drawing/2014/main" id="{5D9055F1-0A58-4D74-A63C-30BC06010862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98588505"/>
              </p:ext>
            </p:extLst>
          </p:nvPr>
        </p:nvGraphicFramePr>
        <p:xfrm>
          <a:off x="457200" y="2174875"/>
          <a:ext cx="7527602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tângulo 8">
            <a:extLst>
              <a:ext uri="{FF2B5EF4-FFF2-40B4-BE49-F238E27FC236}">
                <a16:creationId xmlns:a16="http://schemas.microsoft.com/office/drawing/2014/main" id="{03FD227C-A133-4134-9FC4-20270E6ECB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28" y="6309900"/>
            <a:ext cx="766127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pt-BR" altLang="pt-BR" sz="800" dirty="0">
                <a:latin typeface="Century Gothic" panose="020B0502020202020204" pitchFamily="34" charset="0"/>
              </a:rPr>
              <a:t>Fonte: COPG/PROPP. Org.: DIPLAN/COPLAN/PROAP.</a:t>
            </a:r>
          </a:p>
        </p:txBody>
      </p:sp>
    </p:spTree>
    <p:extLst>
      <p:ext uri="{BB962C8B-B14F-4D97-AF65-F5344CB8AC3E}">
        <p14:creationId xmlns:p14="http://schemas.microsoft.com/office/powerpoint/2010/main" val="972298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22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PRÓ-REITORIA DE ENSINO DE PÓS-GRADUAÇÃO E PESQUISA</a:t>
            </a:r>
            <a:endParaRPr lang="pt-BR" sz="22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rtlCol="0" anchor="ctr" anchorCtr="0"/>
          <a:lstStyle/>
          <a:p>
            <a:pPr>
              <a:defRPr/>
            </a:pPr>
            <a:r>
              <a:rPr lang="pt-BR" sz="14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Evolução Vagas Ofertadas Programas de Pós- Graduação Stricto Sensu – Doutorado.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rtlCol="0" anchor="ctr"/>
          <a:lstStyle/>
          <a:p>
            <a:pPr>
              <a:defRPr/>
            </a:pPr>
            <a:endParaRPr lang="pt-BR" sz="1400" dirty="0">
              <a:solidFill>
                <a:schemeClr val="bg1"/>
              </a:solidFill>
              <a:latin typeface="Century Gothic" panose="020B0502020202020204" pitchFamily="34" charset="0"/>
              <a:cs typeface="Arial" pitchFamily="34" charset="0"/>
            </a:endParaRPr>
          </a:p>
          <a:p>
            <a:pPr>
              <a:defRPr/>
            </a:pPr>
            <a:r>
              <a:rPr lang="pt-BR" sz="14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Evolução Vagas Ofertadas Programas de Pós- Graduação Stricto Sensu – Mestrado.</a:t>
            </a:r>
          </a:p>
          <a:p>
            <a:pPr>
              <a:defRPr/>
            </a:pPr>
            <a:endParaRPr lang="pt-BR" sz="1400" dirty="0">
              <a:solidFill>
                <a:schemeClr val="bg1"/>
              </a:solidFill>
              <a:latin typeface="Century Gothic" panose="020B0502020202020204" pitchFamily="34" charset="0"/>
              <a:cs typeface="Arial" pitchFamily="34" charset="0"/>
            </a:endParaRPr>
          </a:p>
        </p:txBody>
      </p:sp>
      <p:sp>
        <p:nvSpPr>
          <p:cNvPr id="8" name="Retângulo 8">
            <a:extLst>
              <a:ext uri="{FF2B5EF4-FFF2-40B4-BE49-F238E27FC236}">
                <a16:creationId xmlns:a16="http://schemas.microsoft.com/office/drawing/2014/main" id="{02909D0F-5455-4F8C-8F93-CA359C0DA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28" y="6309900"/>
            <a:ext cx="766127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pt-BR" altLang="pt-BR" sz="800" dirty="0">
                <a:latin typeface="Century Gothic" panose="020B0502020202020204" pitchFamily="34" charset="0"/>
              </a:rPr>
              <a:t>Fonte: COPG/PROPP. Org.: DIPLAN/COPLAN/PROAP.</a:t>
            </a:r>
          </a:p>
        </p:txBody>
      </p:sp>
      <p:graphicFrame>
        <p:nvGraphicFramePr>
          <p:cNvPr id="11" name="Espaço Reservado para Conteúdo 9">
            <a:extLst>
              <a:ext uri="{FF2B5EF4-FFF2-40B4-BE49-F238E27FC236}">
                <a16:creationId xmlns:a16="http://schemas.microsoft.com/office/drawing/2014/main" id="{5EEE9FDA-49D6-4189-8825-5FBF60FBE5F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69700645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Espaço Reservado para Conteúdo 12">
            <a:extLst>
              <a:ext uri="{FF2B5EF4-FFF2-40B4-BE49-F238E27FC236}">
                <a16:creationId xmlns:a16="http://schemas.microsoft.com/office/drawing/2014/main" id="{F7D40830-4679-4F0D-AAED-38EF0DE48E78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092375186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79270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Personalizada 2">
      <a:dk1>
        <a:srgbClr val="2F2B20"/>
      </a:dk1>
      <a:lt1>
        <a:srgbClr val="FFFFFF"/>
      </a:lt1>
      <a:dk2>
        <a:srgbClr val="00B050"/>
      </a:dk2>
      <a:lt2>
        <a:srgbClr val="DFDCB7"/>
      </a:lt2>
      <a:accent1>
        <a:srgbClr val="FFFFFF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9547</TotalTime>
  <Words>1539</Words>
  <Application>Microsoft Office PowerPoint</Application>
  <PresentationFormat>Apresentação na tela (4:3)</PresentationFormat>
  <Paragraphs>463</Paragraphs>
  <Slides>34</Slides>
  <Notes>33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34</vt:i4>
      </vt:variant>
    </vt:vector>
  </HeadingPairs>
  <TitlesOfParts>
    <vt:vector size="41" baseType="lpstr">
      <vt:lpstr>Agency FB</vt:lpstr>
      <vt:lpstr>Arial</vt:lpstr>
      <vt:lpstr>Calibri</vt:lpstr>
      <vt:lpstr>Cambria</vt:lpstr>
      <vt:lpstr>Century Gothic</vt:lpstr>
      <vt:lpstr>Tahoma</vt:lpstr>
      <vt:lpstr>Adjacência</vt:lpstr>
      <vt:lpstr>Indicadores da    </vt:lpstr>
      <vt:lpstr>Indicadores da UFGD PRÓ-REITORIA DE ENSINO DE PÓS-GRADUAÇÃO E PESQUISA</vt:lpstr>
      <vt:lpstr>Indicadores da UFGD PRÓ-REITORIA DE ENSINO DE PÓS-GRADUAÇÃO E PESQUISA</vt:lpstr>
      <vt:lpstr>Indicadores da UFGD PRÓ-REITORIA DE ENSINO DE PÓS-GRADUAÇÃO E PESQUISA</vt:lpstr>
      <vt:lpstr>Indicadores da UFGD PRÓ-REITORIA DE ENSINO DE PÓS-GRADUAÇÃO E PESQUISA</vt:lpstr>
      <vt:lpstr>Indicadores da UFGD PRÓ-REITORIA DE ENSINO DE PÓS-GRADUAÇÃO E PESQUISA</vt:lpstr>
      <vt:lpstr>Indicadores da UFGD PRÓ-REITORIA DE ENSINO DE PÓS-GRADUAÇÃO E PESQUISA</vt:lpstr>
      <vt:lpstr>Indicadores da UFGD PRÓ-REITORIA DE ENSINO DE PÓS-GRADUAÇÃO E PESQUISA</vt:lpstr>
      <vt:lpstr>Indicadores da UFGD PRÓ-REITORIA DE ENSINO DE PÓS-GRADUAÇÃO E PESQUISA</vt:lpstr>
      <vt:lpstr>Indicadores da UFGD PRÓ-REITORIA DE ENSINO DE PÓS-GRADUAÇÃO E PESQUISA</vt:lpstr>
      <vt:lpstr>Indicadores da UFGD PRÓ-REITORIA DE ENSINO DE PÓS-GRADUAÇÃO E PESQUISA</vt:lpstr>
      <vt:lpstr>Indicadores da UFGD PRÓ-REITORIA DE ENSINO DE PÓS-GRADUAÇÃO E PESQUISA</vt:lpstr>
      <vt:lpstr>Indicadores da UFGD PRÓ-REITORIA DE ENSINO DE PÓS-GRADUAÇÃO E PESQUISA</vt:lpstr>
      <vt:lpstr>Indicadores da UFGD PRÓ-REITORIA DE ENSINO DE PÓS-GRADUAÇÃO E PESQUISA</vt:lpstr>
      <vt:lpstr>Indicadores da UFGD PRÓ-REITORIA DE ENSINO DE PÓS-GRADUAÇÃO E PESQUISA</vt:lpstr>
      <vt:lpstr>Indicadores da UFGD PRÓ-REITORIA DE ENSINO DE PÓS-GRADUAÇÃO E PESQUISA</vt:lpstr>
      <vt:lpstr>Indicadores da UFGD PRÓ-REITORIA DE ENSINO DE PÓS-GRADUAÇÃO E PESQUISA</vt:lpstr>
      <vt:lpstr>Indicadores da UFGD PRÓ-REITORIA DE ENSINO DE PÓS-GRADUAÇÃO E PESQUISA</vt:lpstr>
      <vt:lpstr>Indicadores da UFGD PRÓ-REITORIA DE ENSINO DE PÓS-GRADUAÇÃO E PESQUISA</vt:lpstr>
      <vt:lpstr>Indicadores da UFGD PRÓ-REITORIA DE ENSINO DE PÓS-GRADUAÇÃO E PESQUISA</vt:lpstr>
      <vt:lpstr>Indicadores da UFGD PRÓ-REITORIA DE ENSINO DE PÓS-GRADUAÇÃO E PESQUISA</vt:lpstr>
      <vt:lpstr>Indicadores da UFGD PRÓ-REITORIA DE ENSINO DE PÓS-GRADUAÇÃO E PESQUISA</vt:lpstr>
      <vt:lpstr>Indicadores da UFGD PRÓ-REITORIA DE ENSINO DE PÓS-GRADUAÇÃO E PESQUISA</vt:lpstr>
      <vt:lpstr>Indicadores da UFGD PRÓ-REITORIA DE ENSINO DE PÓS-GRADUAÇÃO E PESQUISA</vt:lpstr>
      <vt:lpstr>Indicadores da UFGD PRÓ-REITORIA DE ENSINO DE PÓS-GRADUAÇÃO E PESQUISA</vt:lpstr>
      <vt:lpstr>Indicadores da UFGD PRÓ-REITORIA DE ENSINO DE PÓS-GRADUAÇÃO E PESQUISA</vt:lpstr>
      <vt:lpstr>Indicadores da UFGD PRÓ-REITORIA DE ENSINO DE PÓS-GRADUAÇÃO E PESQUISA</vt:lpstr>
      <vt:lpstr>Indicadores da UFGD PRÓ-REITORIA DE ENSINO DE PÓS-GRADUAÇÃO E PESQUISA</vt:lpstr>
      <vt:lpstr>Indicadores da UFGD PRÓ-REITORIA DE ENSINO DE PÓS-GRADUAÇÃO E PESQUISA</vt:lpstr>
      <vt:lpstr>Indicadores da UFGD PRÓ-REITORIA DE ENSINO DE PÓS-GRADUAÇÃO E PESQUISA</vt:lpstr>
      <vt:lpstr>Indicadores da UFGD PRÓ-REITORIA DE ENSINO DE PÓS-GRADUAÇÃO E PESQUISA</vt:lpstr>
      <vt:lpstr>Indicadores da UFGD PRÓ-REITORIA DE ENSINO DE PÓS-GRADUAÇÃO E PESQUISA</vt:lpstr>
      <vt:lpstr>Indicadores da UFGD PRÓ-REITORIA DE ENSINO DE PÓS-GRADUAÇÃO E PESQUISA</vt:lpstr>
      <vt:lpstr>Indicadores da UFGD PRÓ-REITORIA DE ENSINO DE PÓS-GRADUAÇÃO E PESQUISA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Fernanda Ramos Langa</dc:creator>
  <cp:lastModifiedBy>Rozimare Marina Rodrigues Rivas</cp:lastModifiedBy>
  <cp:revision>905</cp:revision>
  <cp:lastPrinted>2013-09-26T11:36:08Z</cp:lastPrinted>
  <dcterms:created xsi:type="dcterms:W3CDTF">2013-09-24T13:35:27Z</dcterms:created>
  <dcterms:modified xsi:type="dcterms:W3CDTF">2018-10-18T20:41:42Z</dcterms:modified>
</cp:coreProperties>
</file>